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450" r:id="rId2"/>
    <p:sldId id="762" r:id="rId3"/>
    <p:sldId id="605" r:id="rId4"/>
    <p:sldId id="606" r:id="rId5"/>
    <p:sldId id="607" r:id="rId6"/>
    <p:sldId id="608" r:id="rId7"/>
    <p:sldId id="487" r:id="rId8"/>
    <p:sldId id="609" r:id="rId9"/>
    <p:sldId id="610" r:id="rId10"/>
    <p:sldId id="611" r:id="rId11"/>
    <p:sldId id="612" r:id="rId12"/>
    <p:sldId id="613" r:id="rId13"/>
    <p:sldId id="614" r:id="rId14"/>
    <p:sldId id="615" r:id="rId15"/>
    <p:sldId id="616" r:id="rId16"/>
    <p:sldId id="617" r:id="rId17"/>
    <p:sldId id="618" r:id="rId18"/>
    <p:sldId id="619" r:id="rId19"/>
    <p:sldId id="651"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76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2277" autoAdjust="0"/>
  </p:normalViewPr>
  <p:slideViewPr>
    <p:cSldViewPr snapToGrid="0" snapToObjects="1">
      <p:cViewPr varScale="1">
        <p:scale>
          <a:sx n="120" d="100"/>
          <a:sy n="120" d="100"/>
        </p:scale>
        <p:origin x="260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12/2/21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12/2/21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 example. The example we are looking at is the "Parenthesis Problem". This is a very important problem in computer science and engineering. IT is also the top 100 list of questions in job interview.</a:t>
            </a:r>
          </a:p>
          <a:p>
            <a:endParaRPr lang="en-US" dirty="0"/>
          </a:p>
          <a:p>
            <a:r>
              <a:rPr lang="en-US" dirty="0"/>
              <a:t>You are given a string of characters each made of three types of parentheses. The normal parenthesis, bracket, and square bracket. Each parenthesis has a pair to match, the opening parenthesis and the closing parenthesis. Similarly, we have opening bracket and closing bracket, and opening square bracket and closing square bracket.</a:t>
            </a:r>
          </a:p>
          <a:p>
            <a:endParaRPr lang="en-US" dirty="0"/>
          </a:p>
          <a:p>
            <a:r>
              <a:rPr lang="en-US" dirty="0"/>
              <a:t>So, you are given a string of these characters, and your job is to tell whether these strings or expressions are valid or not. (follow ... )</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152755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problem important? Well, this parenthesis checking problem is essential for many applications. It's a fundamental routine in the design and implementation of language compiler and systems. For example, (explain...)</a:t>
            </a:r>
          </a:p>
          <a:p>
            <a:endParaRPr lang="en-US" dirty="0"/>
          </a:p>
          <a:p>
            <a:r>
              <a:rPr lang="en-US" dirty="0"/>
              <a:t>Because of the importance, this question is frequently asked by many software companies. And I remembered this is the question I was asked during the qualification example of my PhD career.</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68687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more examples. (explain...)</a:t>
            </a:r>
          </a:p>
          <a:p>
            <a:endParaRPr lang="en-US" dirty="0"/>
          </a:p>
          <a:p>
            <a:r>
              <a:rPr lang="en-US" dirty="0"/>
              <a:t>How can we solve this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102372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interesting property about a valid parenthesis expression is that a sub-expression of a valid expression should also be a valid expression. (Not every sub-expression) e.g.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if you look at the above structure carefully, the color coded cells mark the opening and closing pairs of parenthesis. The entire expression is valid, and sub portions of it are also valid in themselves. This lands a sort of a recursive structure to the problem. For e.g. Consider the expression enclosed within the two green parenthesis in the diagram above. The opening bracket at index </a:t>
            </a:r>
            <a:r>
              <a:rPr lang="en-US" dirty="0"/>
              <a:t>1</a:t>
            </a:r>
            <a:r>
              <a:rPr lang="en-US" sz="1200" b="0" i="0" kern="1200" dirty="0">
                <a:solidFill>
                  <a:schemeClr val="tx1"/>
                </a:solidFill>
                <a:effectLst/>
                <a:latin typeface="+mn-lt"/>
                <a:ea typeface="+mn-ea"/>
                <a:cs typeface="+mn-cs"/>
              </a:rPr>
              <a:t> and the corresponding closing bracket at index </a:t>
            </a:r>
            <a:r>
              <a:rPr lang="en-US" dirty="0"/>
              <a:t>6</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58273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stack data structure can come in handy here in representing this recursive structure of the problem. We can't really process this from the inside out because we don't have an idea about the overall structure. But, the stack can help us process this recursively i.e. from outside to inwards.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302917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19</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Well, this idea is simple but the implementation is actually not very easy. (explain … )</a:t>
            </a:r>
          </a:p>
          <a:p>
            <a:pPr eaLnBrk="1" hangingPunct="1"/>
            <a:endParaRPr lang="en-US" altLang="zh-TW" dirty="0"/>
          </a:p>
          <a:p>
            <a:pPr eaLnBrk="1" hangingPunct="1"/>
            <a:r>
              <a:rPr lang="en-US" sz="1200" b="0" i="0" kern="1200" dirty="0">
                <a:solidFill>
                  <a:schemeClr val="tx1"/>
                </a:solidFill>
                <a:effectLst/>
                <a:latin typeface="+mn-lt"/>
                <a:ea typeface="+mn-ea"/>
                <a:cs typeface="+mn-cs"/>
              </a:rPr>
              <a:t>The above solution is very inefficient compared to stack based solution we are going to talk about in the next slide. This seems only useful for recursion practice problems.</a:t>
            </a:r>
            <a:endParaRPr lang="en-US" altLang="zh-TW" dirty="0"/>
          </a:p>
        </p:txBody>
      </p:sp>
    </p:spTree>
    <p:extLst>
      <p:ext uri="{BB962C8B-B14F-4D97-AF65-F5344CB8AC3E}">
        <p14:creationId xmlns:p14="http://schemas.microsoft.com/office/powerpoint/2010/main" val="51830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have a look at the algorithm for this problem using stacks as the intermediate data structure. This problem is a very great example that demonstrate </a:t>
            </a:r>
            <a:r>
              <a:rPr lang="en-US" sz="1200" b="0" i="0" kern="1200" dirty="0" err="1">
                <a:solidFill>
                  <a:schemeClr val="tx1"/>
                </a:solidFill>
                <a:effectLst/>
                <a:latin typeface="+mn-lt"/>
                <a:ea typeface="+mn-ea"/>
                <a:cs typeface="+mn-cs"/>
              </a:rPr>
              <a:t>recurion</a:t>
            </a:r>
            <a:r>
              <a:rPr lang="en-US" sz="1200" b="0" i="0" kern="1200" dirty="0">
                <a:solidFill>
                  <a:schemeClr val="tx1"/>
                </a:solidFill>
                <a:effectLst/>
                <a:latin typeface="+mn-lt"/>
                <a:ea typeface="+mn-ea"/>
                <a:cs typeface="+mn-cs"/>
              </a:rPr>
              <a:t> may not be always the easiest way to solve a problem with the recursive structure. So the algorithm is as follows: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128930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have a look a dry run for the algorithm and then move onto the implementation.</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182355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moving to a new series. We are going to spend time talking about some fundamental data structures. A data structure is nothing but a collection of items to support insertion, deletion, and query. Insertion inserts a new item to the collection, deletion removes an item from the collection, and query asks for an item from the collection. All operations follow certain orders and different data structures have different orders. </a:t>
            </a:r>
          </a:p>
          <a:p>
            <a:endParaRPr lang="en-US" dirty="0"/>
          </a:p>
          <a:p>
            <a:r>
              <a:rPr lang="en-US" dirty="0"/>
              <a:t>The first data structure we are going to talk about is stack. A stack is an ordered ...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2183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image stack is simply a linear array that maintains a bunch of items in a first-in-last-out order or last-in-first-out order.</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59295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the standard template library (STL) has provided us a stack implementation. It's a template library for you to create a stack to hold arbitrary types of items. The usage is as follows: (include -&gt; template -&gt; push -&gt; query -&gt; drain out all items)</a:t>
            </a:r>
          </a:p>
          <a:p>
            <a:endParaRPr lang="en-US" dirty="0"/>
          </a:p>
          <a:p>
            <a:r>
              <a:rPr lang="en-US" dirty="0"/>
              <a:t>You may find more useful information at the official stack reference. That page has a very clear explanation about each method defined in the stack and the meaning of each API.</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7767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has a lot of applications. One of them is recursion. (explain recurse A-&gt;B-&gt;C)</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08323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7</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So, there is a very famous statement, I am not saying it's an official theory, but an engineering statement: All recursive algorithm ... (follow)</a:t>
            </a:r>
          </a:p>
          <a:p>
            <a:pPr eaLnBrk="1" hangingPunct="1"/>
            <a:endParaRPr lang="en-US" altLang="zh-TW" dirty="0"/>
          </a:p>
          <a:p>
            <a:pPr eaLnBrk="1" hangingPunct="1"/>
            <a:r>
              <a:rPr lang="en-US" altLang="zh-TW" dirty="0"/>
              <a:t>And, why are we doing this? The main reason to unroll a recursive problem using stack and write it iteratively is performance. (explain)</a:t>
            </a:r>
          </a:p>
        </p:txBody>
      </p:sp>
    </p:spTree>
    <p:extLst>
      <p:ext uri="{BB962C8B-B14F-4D97-AF65-F5344CB8AC3E}">
        <p14:creationId xmlns:p14="http://schemas.microsoft.com/office/powerpoint/2010/main" val="328039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structure in the opposite direction to stack is queue. Similar to stack, queue is a data structure that </a:t>
            </a:r>
            <a:r>
              <a:rPr lang="en-US" dirty="0" err="1"/>
              <a:t>supoprts</a:t>
            </a:r>
            <a:r>
              <a:rPr lang="en-US" dirty="0"/>
              <a:t> push and pop operations to insert and remove items into and from a collection. A queue is an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31809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imagine queue is a linear array that support three operations, push, pop, and front. push is an operation to insert a new item to the queue, pop is an operation to remove an existing item from the queue, and front is an operation to query the first item in the queue.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645235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stack, the </a:t>
            </a:r>
            <a:r>
              <a:rPr lang="en-US" dirty="0" err="1"/>
              <a:t>c++</a:t>
            </a:r>
            <a:r>
              <a:rPr lang="en-US" dirty="0"/>
              <a:t> standard template library STL has provided us an implementation of queue. It's a template for you to create a stack of literally arbitrary types of items. You can find more information about the API and usage of each method in the official reference manual.</a:t>
            </a:r>
          </a:p>
          <a:p>
            <a:endParaRPr lang="en-US" dirty="0"/>
          </a:p>
          <a:p>
            <a:r>
              <a:rPr lang="en-US" dirty="0"/>
              <a:t>A simple usage is as follows: (explain ... ) </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235550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120704788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12/2/21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12/2/21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12/2/21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12/2/21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cppreference.com/w/cpp/container/queu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cppreference.com/w/cpp/container/stac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12: Stack and Queue</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std::queue</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queue</a:t>
            </a:r>
          </a:p>
          <a:p>
            <a:pPr lvl="1"/>
            <a:r>
              <a:rPr lang="en-US" dirty="0">
                <a:hlinkClick r:id="rId3"/>
              </a:rPr>
              <a:t>https://en.cppreference.com/w/cpp/container/queue</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575301"/>
            <a:ext cx="4572000" cy="3693319"/>
          </a:xfrm>
          <a:prstGeom prst="rect">
            <a:avLst/>
          </a:prstGeom>
        </p:spPr>
        <p:txBody>
          <a:bodyPr>
            <a:spAutoFit/>
          </a:bodyPr>
          <a:lstStyle/>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&lt;queue&gt;</a:t>
            </a: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std::queue&lt;int&gt; que;</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que.front</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a:t>
            </a:r>
            <a:r>
              <a:rPr lang="en-US" altLang="zh-TW" i="1">
                <a:solidFill>
                  <a:srgbClr val="00B050"/>
                </a:solidFill>
                <a:latin typeface="Courier New" pitchFamily="49" charset="0"/>
                <a:cs typeface="Courier New" pitchFamily="49" charset="0"/>
              </a:rPr>
              <a:t>the queue </a:t>
            </a:r>
            <a:r>
              <a:rPr lang="en-US" altLang="zh-TW" i="1" dirty="0">
                <a:solidFill>
                  <a:srgbClr val="00B050"/>
                </a:solidFill>
                <a:latin typeface="Courier New" pitchFamily="49" charset="0"/>
                <a:cs typeface="Courier New" pitchFamily="49" charset="0"/>
              </a:rPr>
              <a:t>*/</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que.empty</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168044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B4E396-9E99-1841-B1C9-A712A908BF8E}"/>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8FE634A9-2D0A-AA47-900A-A087065D0C27}"/>
              </a:ext>
            </a:extLst>
          </p:cNvPr>
          <p:cNvSpPr>
            <a:spLocks noGrp="1"/>
          </p:cNvSpPr>
          <p:nvPr>
            <p:ph type="title"/>
          </p:nvPr>
        </p:nvSpPr>
        <p:spPr/>
        <p:txBody>
          <a:bodyPr/>
          <a:lstStyle/>
          <a:p>
            <a:r>
              <a:rPr lang="en-US" dirty="0"/>
              <a:t>Example: Parenthesis Problem</a:t>
            </a:r>
          </a:p>
        </p:txBody>
      </p:sp>
      <p:sp>
        <p:nvSpPr>
          <p:cNvPr id="4" name="Content Placeholder 3">
            <a:extLst>
              <a:ext uri="{FF2B5EF4-FFF2-40B4-BE49-F238E27FC236}">
                <a16:creationId xmlns:a16="http://schemas.microsoft.com/office/drawing/2014/main" id="{828937A6-A4ED-914F-9280-2CB6293D9102}"/>
              </a:ext>
            </a:extLst>
          </p:cNvPr>
          <p:cNvSpPr>
            <a:spLocks noGrp="1"/>
          </p:cNvSpPr>
          <p:nvPr>
            <p:ph idx="1"/>
          </p:nvPr>
        </p:nvSpPr>
        <p:spPr/>
        <p:txBody>
          <a:bodyPr/>
          <a:lstStyle/>
          <a:p>
            <a:r>
              <a:rPr lang="en-US" b="0" dirty="0"/>
              <a:t>Given a string of characters '(', ')', '{', '}', '[' and ’]’</a:t>
            </a:r>
            <a:endParaRPr lang="en-US" dirty="0"/>
          </a:p>
          <a:p>
            <a:r>
              <a:rPr lang="en-US" b="0" dirty="0"/>
              <a:t>Goal: Determine if the input string is valid.</a:t>
            </a:r>
          </a:p>
          <a:p>
            <a:pPr lvl="1"/>
            <a:r>
              <a:rPr lang="en-US" b="0" dirty="0"/>
              <a:t>An input string is valid if:</a:t>
            </a:r>
          </a:p>
          <a:p>
            <a:pPr lvl="1"/>
            <a:r>
              <a:rPr lang="en-US" b="0" dirty="0"/>
              <a:t>Open brackets must be closed by the same type of brackets.</a:t>
            </a:r>
          </a:p>
          <a:p>
            <a:pPr lvl="1"/>
            <a:r>
              <a:rPr lang="en-US" b="0" dirty="0"/>
              <a:t>Open brackets must be closed in the correct order.</a:t>
            </a:r>
          </a:p>
          <a:p>
            <a:pPr lvl="1"/>
            <a:r>
              <a:rPr lang="en-US" b="0" dirty="0"/>
              <a:t>Note that an empty string is also considered valid.</a:t>
            </a:r>
          </a:p>
          <a:p>
            <a:pPr lvl="1"/>
            <a:endParaRPr lang="en-US" b="0" dirty="0"/>
          </a:p>
        </p:txBody>
      </p:sp>
      <p:graphicFrame>
        <p:nvGraphicFramePr>
          <p:cNvPr id="7" name="Table 6">
            <a:extLst>
              <a:ext uri="{FF2B5EF4-FFF2-40B4-BE49-F238E27FC236}">
                <a16:creationId xmlns:a16="http://schemas.microsoft.com/office/drawing/2014/main" id="{008184BB-D13E-4048-A534-8CF34D8455B5}"/>
              </a:ext>
            </a:extLst>
          </p:cNvPr>
          <p:cNvGraphicFramePr>
            <a:graphicFrameLocks noGrp="1"/>
          </p:cNvGraphicFramePr>
          <p:nvPr/>
        </p:nvGraphicFramePr>
        <p:xfrm>
          <a:off x="1292352" y="4569184"/>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265144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765EE-1F43-B64C-83F4-EB7A5594D22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5933B36C-FF18-3740-B124-165C45D4D15F}"/>
              </a:ext>
            </a:extLst>
          </p:cNvPr>
          <p:cNvSpPr>
            <a:spLocks noGrp="1"/>
          </p:cNvSpPr>
          <p:nvPr>
            <p:ph type="title"/>
          </p:nvPr>
        </p:nvSpPr>
        <p:spPr/>
        <p:txBody>
          <a:bodyPr/>
          <a:lstStyle/>
          <a:p>
            <a:r>
              <a:rPr lang="en-US" dirty="0"/>
              <a:t>Applications </a:t>
            </a:r>
          </a:p>
        </p:txBody>
      </p:sp>
      <p:sp>
        <p:nvSpPr>
          <p:cNvPr id="4" name="Content Placeholder 3">
            <a:extLst>
              <a:ext uri="{FF2B5EF4-FFF2-40B4-BE49-F238E27FC236}">
                <a16:creationId xmlns:a16="http://schemas.microsoft.com/office/drawing/2014/main" id="{A1B6925A-78EE-A649-B925-9C197AB35D23}"/>
              </a:ext>
            </a:extLst>
          </p:cNvPr>
          <p:cNvSpPr>
            <a:spLocks noGrp="1"/>
          </p:cNvSpPr>
          <p:nvPr>
            <p:ph idx="1"/>
          </p:nvPr>
        </p:nvSpPr>
        <p:spPr/>
        <p:txBody>
          <a:bodyPr/>
          <a:lstStyle/>
          <a:p>
            <a:r>
              <a:rPr lang="en-US" dirty="0"/>
              <a:t>A fundamental routine in language compiler</a:t>
            </a:r>
          </a:p>
          <a:p>
            <a:pPr lvl="1"/>
            <a:r>
              <a:rPr lang="en-US" dirty="0"/>
              <a:t>Need to parse a valid mathematical expressions</a:t>
            </a:r>
          </a:p>
          <a:p>
            <a:pPr lvl="2"/>
            <a:r>
              <a:rPr lang="en-US" dirty="0"/>
              <a:t>(3+2)*4*((9-6)/6)</a:t>
            </a:r>
          </a:p>
          <a:p>
            <a:pPr lvl="2"/>
            <a:r>
              <a:rPr lang="en-US" dirty="0"/>
              <a:t>(double)(1)/(2+7)</a:t>
            </a:r>
          </a:p>
          <a:p>
            <a:pPr lvl="1"/>
            <a:r>
              <a:rPr lang="en-US" dirty="0"/>
              <a:t>Need to parse a valid code block</a:t>
            </a:r>
          </a:p>
          <a:p>
            <a:pPr lvl="2"/>
            <a:r>
              <a:rPr lang="en-US" dirty="0"/>
              <a:t>int main () { return 0; }</a:t>
            </a:r>
          </a:p>
          <a:p>
            <a:pPr lvl="2"/>
            <a:r>
              <a:rPr lang="en-US" dirty="0"/>
              <a:t>void function() {}</a:t>
            </a:r>
          </a:p>
          <a:p>
            <a:pPr lvl="2"/>
            <a:r>
              <a:rPr lang="en-US" dirty="0"/>
              <a:t>auto lambda = [] () { </a:t>
            </a:r>
            <a:r>
              <a:rPr lang="en-US" dirty="0" err="1"/>
              <a:t>my_work</a:t>
            </a:r>
            <a:r>
              <a:rPr lang="en-US" dirty="0"/>
              <a:t>(); }</a:t>
            </a:r>
          </a:p>
          <a:p>
            <a:r>
              <a:rPr lang="en-US" dirty="0"/>
              <a:t>Also a very frequently asked question in interview …</a:t>
            </a:r>
          </a:p>
        </p:txBody>
      </p:sp>
    </p:spTree>
    <p:extLst>
      <p:ext uri="{BB962C8B-B14F-4D97-AF65-F5344CB8AC3E}">
        <p14:creationId xmlns:p14="http://schemas.microsoft.com/office/powerpoint/2010/main" val="310672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7A68FC-3499-AF45-8FB7-12DAEA4C698B}"/>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83FB3DA-8DD0-464B-AA37-486499A2EFCE}"/>
              </a:ext>
            </a:extLst>
          </p:cNvPr>
          <p:cNvSpPr>
            <a:spLocks noGrp="1"/>
          </p:cNvSpPr>
          <p:nvPr>
            <p:ph type="title"/>
          </p:nvPr>
        </p:nvSpPr>
        <p:spPr/>
        <p:txBody>
          <a:bodyPr/>
          <a:lstStyle/>
          <a:p>
            <a:r>
              <a:rPr lang="en-US" dirty="0"/>
              <a:t>So, by how?</a:t>
            </a:r>
          </a:p>
        </p:txBody>
      </p:sp>
      <p:graphicFrame>
        <p:nvGraphicFramePr>
          <p:cNvPr id="5" name="Table 4">
            <a:extLst>
              <a:ext uri="{FF2B5EF4-FFF2-40B4-BE49-F238E27FC236}">
                <a16:creationId xmlns:a16="http://schemas.microsoft.com/office/drawing/2014/main" id="{349610B0-D423-7142-9A92-72B02AE51960}"/>
              </a:ext>
            </a:extLst>
          </p:cNvPr>
          <p:cNvGraphicFramePr>
            <a:graphicFrameLocks noGrp="1"/>
          </p:cNvGraphicFramePr>
          <p:nvPr/>
        </p:nvGraphicFramePr>
        <p:xfrm>
          <a:off x="1292352" y="1704064"/>
          <a:ext cx="6096000" cy="37084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334512100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5564005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1467174540"/>
                  </a:ext>
                </a:extLst>
              </a:tr>
              <a:tr h="370840">
                <a:tc>
                  <a:txBody>
                    <a:bodyPr/>
                    <a:lstStyle/>
                    <a:p>
                      <a:r>
                        <a:rPr lang="en-US" dirty="0"/>
                        <a:t>((()(()))) </a:t>
                      </a:r>
                    </a:p>
                  </a:txBody>
                  <a:tcPr/>
                </a:tc>
                <a:tc>
                  <a:txBody>
                    <a:bodyPr/>
                    <a:lstStyle/>
                    <a:p>
                      <a:r>
                        <a:rPr lang="en-US"/>
                        <a:t>valid</a:t>
                      </a:r>
                      <a:endParaRPr lang="en-US" dirty="0"/>
                    </a:p>
                  </a:txBody>
                  <a:tcPr/>
                </a:tc>
                <a:extLst>
                  <a:ext uri="{0D108BD9-81ED-4DB2-BD59-A6C34878D82A}">
                    <a16:rowId xmlns:a16="http://schemas.microsoft.com/office/drawing/2014/main" val="15843507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799201028"/>
                  </a:ext>
                </a:extLst>
              </a:tr>
            </a:tbl>
          </a:graphicData>
        </a:graphic>
      </p:graphicFrame>
    </p:spTree>
    <p:extLst>
      <p:ext uri="{BB962C8B-B14F-4D97-AF65-F5344CB8AC3E}">
        <p14:creationId xmlns:p14="http://schemas.microsoft.com/office/powerpoint/2010/main" val="391185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FE769-84CB-824B-B113-211706C2F8CD}"/>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7C05E365-171C-D246-B851-DCD98394A7C8}"/>
              </a:ext>
            </a:extLst>
          </p:cNvPr>
          <p:cNvSpPr>
            <a:spLocks noGrp="1"/>
          </p:cNvSpPr>
          <p:nvPr>
            <p:ph type="title"/>
          </p:nvPr>
        </p:nvSpPr>
        <p:spPr/>
        <p:txBody>
          <a:bodyPr/>
          <a:lstStyle/>
          <a:p>
            <a:r>
              <a:rPr lang="en-US" dirty="0"/>
              <a:t>Property</a:t>
            </a:r>
          </a:p>
        </p:txBody>
      </p:sp>
      <p:sp>
        <p:nvSpPr>
          <p:cNvPr id="4" name="Content Placeholder 3">
            <a:extLst>
              <a:ext uri="{FF2B5EF4-FFF2-40B4-BE49-F238E27FC236}">
                <a16:creationId xmlns:a16="http://schemas.microsoft.com/office/drawing/2014/main" id="{C446774B-AFA2-9443-AB9A-D7B4F2A715B4}"/>
              </a:ext>
            </a:extLst>
          </p:cNvPr>
          <p:cNvSpPr>
            <a:spLocks noGrp="1"/>
          </p:cNvSpPr>
          <p:nvPr>
            <p:ph idx="1"/>
          </p:nvPr>
        </p:nvSpPr>
        <p:spPr/>
        <p:txBody>
          <a:bodyPr/>
          <a:lstStyle/>
          <a:p>
            <a:r>
              <a:rPr lang="en-US" dirty="0"/>
              <a:t>A valid expression must imply:</a:t>
            </a:r>
          </a:p>
          <a:p>
            <a:pPr lvl="1"/>
            <a:r>
              <a:rPr lang="en-US" dirty="0"/>
              <a:t>All subexpressions are valid</a:t>
            </a:r>
          </a:p>
        </p:txBody>
      </p:sp>
      <p:pic>
        <p:nvPicPr>
          <p:cNvPr id="5" name="Picture 4">
            <a:extLst>
              <a:ext uri="{FF2B5EF4-FFF2-40B4-BE49-F238E27FC236}">
                <a16:creationId xmlns:a16="http://schemas.microsoft.com/office/drawing/2014/main" id="{93A6E680-CDA1-144C-BE29-77D784268905}"/>
              </a:ext>
            </a:extLst>
          </p:cNvPr>
          <p:cNvPicPr>
            <a:picLocks noChangeAspect="1"/>
          </p:cNvPicPr>
          <p:nvPr/>
        </p:nvPicPr>
        <p:blipFill rotWithShape="1">
          <a:blip r:embed="rId3"/>
          <a:srcRect l="13750" r="9333" b="15975"/>
          <a:stretch/>
        </p:blipFill>
        <p:spPr>
          <a:xfrm>
            <a:off x="933095" y="2453010"/>
            <a:ext cx="7033260" cy="3834501"/>
          </a:xfrm>
          <a:prstGeom prst="rect">
            <a:avLst/>
          </a:prstGeom>
        </p:spPr>
      </p:pic>
    </p:spTree>
    <p:extLst>
      <p:ext uri="{BB962C8B-B14F-4D97-AF65-F5344CB8AC3E}">
        <p14:creationId xmlns:p14="http://schemas.microsoft.com/office/powerpoint/2010/main" val="196049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yellow pair</a:t>
            </a:r>
          </a:p>
        </p:txBody>
      </p:sp>
      <p:pic>
        <p:nvPicPr>
          <p:cNvPr id="6" name="Picture 5">
            <a:extLst>
              <a:ext uri="{FF2B5EF4-FFF2-40B4-BE49-F238E27FC236}">
                <a16:creationId xmlns:a16="http://schemas.microsoft.com/office/drawing/2014/main" id="{9F8A2F8E-7F9A-8F41-8A27-25497D26E762}"/>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198256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purple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3383886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green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3"/>
          <a:stretch>
            <a:fillRect/>
          </a:stretch>
        </p:blipFill>
        <p:spPr>
          <a:xfrm>
            <a:off x="627712" y="2451099"/>
            <a:ext cx="7886700" cy="3154680"/>
          </a:xfrm>
          <a:prstGeom prst="rect">
            <a:avLst/>
          </a:prstGeom>
        </p:spPr>
      </p:pic>
    </p:spTree>
    <p:extLst>
      <p:ext uri="{BB962C8B-B14F-4D97-AF65-F5344CB8AC3E}">
        <p14:creationId xmlns:p14="http://schemas.microsoft.com/office/powerpoint/2010/main" val="2925659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Every subexpression is valid</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627712" y="2451099"/>
            <a:ext cx="7886700" cy="3154680"/>
          </a:xfrm>
          <a:prstGeom prst="rect">
            <a:avLst/>
          </a:prstGeom>
        </p:spPr>
      </p:pic>
      <p:pic>
        <p:nvPicPr>
          <p:cNvPr id="7" name="Picture 6">
            <a:extLst>
              <a:ext uri="{FF2B5EF4-FFF2-40B4-BE49-F238E27FC236}">
                <a16:creationId xmlns:a16="http://schemas.microsoft.com/office/drawing/2014/main" id="{1A22DEDC-594B-2D42-B53A-FC45243FCA35}"/>
              </a:ext>
            </a:extLst>
          </p:cNvPr>
          <p:cNvPicPr>
            <a:picLocks noChangeAspect="1"/>
          </p:cNvPicPr>
          <p:nvPr/>
        </p:nvPicPr>
        <p:blipFill>
          <a:blip r:embed="rId5"/>
          <a:stretch>
            <a:fillRect/>
          </a:stretch>
        </p:blipFill>
        <p:spPr>
          <a:xfrm>
            <a:off x="627711" y="2451100"/>
            <a:ext cx="7888573" cy="3155430"/>
          </a:xfrm>
          <a:prstGeom prst="rect">
            <a:avLst/>
          </a:prstGeom>
        </p:spPr>
      </p:pic>
    </p:spTree>
    <p:extLst>
      <p:ext uri="{BB962C8B-B14F-4D97-AF65-F5344CB8AC3E}">
        <p14:creationId xmlns:p14="http://schemas.microsoft.com/office/powerpoint/2010/main" val="88615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19</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399128628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2762E-E24C-8046-9CFB-E4B514FAC1C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102933C8-9FAD-CA4F-B9D1-F63BFEFBA853}"/>
              </a:ext>
            </a:extLst>
          </p:cNvPr>
          <p:cNvSpPr>
            <a:spLocks noGrp="1"/>
          </p:cNvSpPr>
          <p:nvPr>
            <p:ph type="title"/>
          </p:nvPr>
        </p:nvSpPr>
        <p:spPr/>
        <p:txBody>
          <a:bodyPr/>
          <a:lstStyle/>
          <a:p>
            <a:r>
              <a:rPr lang="en-US" dirty="0"/>
              <a:t>Announcement</a:t>
            </a:r>
          </a:p>
        </p:txBody>
      </p:sp>
      <p:sp>
        <p:nvSpPr>
          <p:cNvPr id="4" name="Content Placeholder 3">
            <a:extLst>
              <a:ext uri="{FF2B5EF4-FFF2-40B4-BE49-F238E27FC236}">
                <a16:creationId xmlns:a16="http://schemas.microsoft.com/office/drawing/2014/main" id="{579861DA-93A2-6C41-820C-A8FE74F5E41E}"/>
              </a:ext>
            </a:extLst>
          </p:cNvPr>
          <p:cNvSpPr>
            <a:spLocks noGrp="1"/>
          </p:cNvSpPr>
          <p:nvPr>
            <p:ph idx="1"/>
          </p:nvPr>
        </p:nvSpPr>
        <p:spPr/>
        <p:txBody>
          <a:bodyPr/>
          <a:lstStyle/>
          <a:p>
            <a:pPr>
              <a:lnSpc>
                <a:spcPct val="95000"/>
              </a:lnSpc>
              <a:spcBef>
                <a:spcPts val="600"/>
              </a:spcBef>
            </a:pPr>
            <a:r>
              <a:rPr lang="en-US" altLang="zh-TW" sz="2400" dirty="0">
                <a:solidFill>
                  <a:srgbClr val="000000"/>
                </a:solidFill>
                <a:latin typeface="Times New Roman" panose="02020603050405020304" pitchFamily="18" charset="0"/>
              </a:rPr>
              <a:t>Final Exam starts on 12/10 and ends at 23:59 PM 12/11</a:t>
            </a:r>
          </a:p>
          <a:p>
            <a:pPr lvl="1">
              <a:lnSpc>
                <a:spcPct val="95000"/>
              </a:lnSpc>
              <a:spcBef>
                <a:spcPts val="600"/>
              </a:spcBef>
            </a:pPr>
            <a:r>
              <a:rPr lang="en-US" altLang="zh-TW" sz="2200" dirty="0">
                <a:solidFill>
                  <a:srgbClr val="000000"/>
                </a:solidFill>
                <a:latin typeface="Times New Roman" panose="02020603050405020304" pitchFamily="18" charset="0"/>
              </a:rPr>
              <a:t>Take-home exam, same as midterm</a:t>
            </a:r>
          </a:p>
          <a:p>
            <a:pPr lvl="1">
              <a:lnSpc>
                <a:spcPct val="95000"/>
              </a:lnSpc>
              <a:spcBef>
                <a:spcPts val="600"/>
              </a:spcBef>
            </a:pPr>
            <a:r>
              <a:rPr lang="en-US" altLang="zh-TW" sz="2200" dirty="0">
                <a:solidFill>
                  <a:srgbClr val="000000"/>
                </a:solidFill>
                <a:latin typeface="Times New Roman" panose="02020603050405020304" pitchFamily="18" charset="0"/>
              </a:rPr>
              <a:t>Cover all topics </a:t>
            </a:r>
          </a:p>
          <a:p>
            <a:pPr lvl="2">
              <a:lnSpc>
                <a:spcPct val="95000"/>
              </a:lnSpc>
              <a:spcBef>
                <a:spcPts val="600"/>
              </a:spcBef>
            </a:pPr>
            <a:r>
              <a:rPr lang="en-US" altLang="zh-TW" sz="1800" dirty="0">
                <a:solidFill>
                  <a:srgbClr val="000000"/>
                </a:solidFill>
                <a:latin typeface="Times New Roman" panose="02020603050405020304" pitchFamily="18" charset="0"/>
              </a:rPr>
              <a:t>50% concept questions</a:t>
            </a:r>
          </a:p>
          <a:p>
            <a:pPr lvl="2">
              <a:lnSpc>
                <a:spcPct val="95000"/>
              </a:lnSpc>
              <a:spcBef>
                <a:spcPts val="600"/>
              </a:spcBef>
            </a:pPr>
            <a:r>
              <a:rPr lang="en-US" altLang="zh-TW" sz="1800" dirty="0">
                <a:solidFill>
                  <a:srgbClr val="000000"/>
                </a:solidFill>
                <a:latin typeface="Times New Roman" panose="02020603050405020304" pitchFamily="18" charset="0"/>
              </a:rPr>
              <a:t>50% programming questions</a:t>
            </a:r>
          </a:p>
          <a:p>
            <a:pPr lvl="1">
              <a:lnSpc>
                <a:spcPct val="95000"/>
              </a:lnSpc>
              <a:spcBef>
                <a:spcPts val="600"/>
              </a:spcBef>
            </a:pPr>
            <a:r>
              <a:rPr lang="en-US" altLang="zh-TW" sz="2200" dirty="0">
                <a:solidFill>
                  <a:srgbClr val="000000"/>
                </a:solidFill>
                <a:latin typeface="Times New Roman" panose="02020603050405020304" pitchFamily="18" charset="0"/>
              </a:rPr>
              <a:t>Free to discuss with your friends and use internet resources</a:t>
            </a:r>
          </a:p>
          <a:p>
            <a:pPr lvl="1">
              <a:lnSpc>
                <a:spcPct val="95000"/>
              </a:lnSpc>
              <a:spcBef>
                <a:spcPts val="600"/>
              </a:spcBef>
            </a:pPr>
            <a:r>
              <a:rPr lang="en-US" altLang="zh-TW" sz="2200" dirty="0">
                <a:solidFill>
                  <a:srgbClr val="FF0000"/>
                </a:solidFill>
                <a:latin typeface="Times New Roman" panose="02020603050405020304" pitchFamily="18" charset="0"/>
              </a:rPr>
              <a:t>Never copy solutions</a:t>
            </a:r>
          </a:p>
          <a:p>
            <a:pPr>
              <a:lnSpc>
                <a:spcPct val="95000"/>
              </a:lnSpc>
              <a:spcBef>
                <a:spcPts val="600"/>
              </a:spcBef>
            </a:pPr>
            <a:r>
              <a:rPr lang="en-US" altLang="zh-TW" sz="2400" dirty="0">
                <a:solidFill>
                  <a:srgbClr val="000000"/>
                </a:solidFill>
                <a:latin typeface="Times New Roman" panose="02020603050405020304" pitchFamily="18" charset="0"/>
              </a:rPr>
              <a:t>We will have the final lecture next Friday 12/10</a:t>
            </a:r>
          </a:p>
          <a:p>
            <a:pPr lvl="1">
              <a:lnSpc>
                <a:spcPct val="95000"/>
              </a:lnSpc>
              <a:spcBef>
                <a:spcPts val="600"/>
              </a:spcBef>
            </a:pPr>
            <a:r>
              <a:rPr lang="en-US" altLang="zh-TW" sz="2200" dirty="0">
                <a:solidFill>
                  <a:srgbClr val="000000"/>
                </a:solidFill>
                <a:latin typeface="Times New Roman" panose="02020603050405020304" pitchFamily="18" charset="0"/>
              </a:rPr>
              <a:t>We will go through the question you need to do in the final</a:t>
            </a:r>
          </a:p>
          <a:p>
            <a:endParaRPr lang="zh-TW" altLang="en-US" sz="2400" dirty="0"/>
          </a:p>
        </p:txBody>
      </p:sp>
    </p:spTree>
    <p:extLst>
      <p:ext uri="{BB962C8B-B14F-4D97-AF65-F5344CB8AC3E}">
        <p14:creationId xmlns:p14="http://schemas.microsoft.com/office/powerpoint/2010/main" val="63040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60D72-3242-9C4B-A3EF-08ADD3EABD35}"/>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9AA9D5F3-744E-AB46-BB87-A6603EE5A7BC}"/>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F9579FAC-A18D-CF46-A076-191E1283F7D6}"/>
              </a:ext>
            </a:extLst>
          </p:cNvPr>
          <p:cNvSpPr>
            <a:spLocks noGrp="1"/>
          </p:cNvSpPr>
          <p:nvPr>
            <p:ph idx="1"/>
          </p:nvPr>
        </p:nvSpPr>
        <p:spPr>
          <a:xfrm>
            <a:off x="628650" y="1295944"/>
            <a:ext cx="7886700" cy="5078672"/>
          </a:xfrm>
        </p:spPr>
        <p:txBody>
          <a:bodyPr>
            <a:normAutofit lnSpcReduction="10000"/>
          </a:bodyPr>
          <a:lstStyle/>
          <a:p>
            <a:pPr marL="331470" indent="-514350">
              <a:buFont typeface="+mj-lt"/>
              <a:buAutoNum type="arabicPeriod"/>
            </a:pPr>
            <a:r>
              <a:rPr lang="en-US" b="0" dirty="0"/>
              <a:t>Initialize a stack S.</a:t>
            </a:r>
          </a:p>
          <a:p>
            <a:pPr marL="331470" indent="-514350">
              <a:buFont typeface="+mj-lt"/>
              <a:buAutoNum type="arabicPeriod"/>
            </a:pPr>
            <a:r>
              <a:rPr lang="en-US" b="0" dirty="0"/>
              <a:t>Process each bracket of the expression one at a time.</a:t>
            </a:r>
          </a:p>
          <a:p>
            <a:pPr marL="331470" indent="-514350">
              <a:buFont typeface="+mj-lt"/>
              <a:buAutoNum type="arabicPeriod"/>
            </a:pPr>
            <a:r>
              <a:rPr lang="en-US" b="0" dirty="0"/>
              <a:t>If we encounter an opening bracket, we simply push it onto the stack. This means we will process it later, let us simply move onto the </a:t>
            </a:r>
            <a:r>
              <a:rPr lang="en-US" dirty="0"/>
              <a:t>sub-expression</a:t>
            </a:r>
            <a:r>
              <a:rPr lang="en-US" b="0" dirty="0"/>
              <a:t> ahead.</a:t>
            </a:r>
          </a:p>
          <a:p>
            <a:pPr marL="331470" indent="-514350">
              <a:buFont typeface="+mj-lt"/>
              <a:buAutoNum type="arabicPeriod"/>
            </a:pPr>
            <a:r>
              <a:rPr lang="en-US" b="0" dirty="0"/>
              <a:t>If we encounter a closing bracket, then we check the element on top of the stack. If the element at the top of the stack is an opening bracket of the same type, then we pop it off the stack and continue processing. Else, this implies an invalid expression.</a:t>
            </a:r>
          </a:p>
          <a:p>
            <a:pPr marL="331470" indent="-514350">
              <a:buFont typeface="+mj-lt"/>
              <a:buAutoNum type="arabicPeriod"/>
            </a:pPr>
            <a:r>
              <a:rPr lang="en-US" b="0" dirty="0"/>
              <a:t>In the end, if we are left with a stack still having elements, then this implies an invalid expression.</a:t>
            </a:r>
          </a:p>
        </p:txBody>
      </p:sp>
      <p:pic>
        <p:nvPicPr>
          <p:cNvPr id="5" name="Picture 4">
            <a:extLst>
              <a:ext uri="{FF2B5EF4-FFF2-40B4-BE49-F238E27FC236}">
                <a16:creationId xmlns:a16="http://schemas.microsoft.com/office/drawing/2014/main" id="{5907496C-CC7C-194D-ABE5-44F696020A49}"/>
              </a:ext>
            </a:extLst>
          </p:cNvPr>
          <p:cNvPicPr>
            <a:picLocks noChangeAspect="1"/>
          </p:cNvPicPr>
          <p:nvPr/>
        </p:nvPicPr>
        <p:blipFill rotWithShape="1">
          <a:blip r:embed="rId3"/>
          <a:srcRect l="13750" t="25631" r="9333" b="59073"/>
          <a:stretch/>
        </p:blipFill>
        <p:spPr>
          <a:xfrm>
            <a:off x="2843888" y="338853"/>
            <a:ext cx="5806521" cy="576268"/>
          </a:xfrm>
          <a:prstGeom prst="rect">
            <a:avLst/>
          </a:prstGeom>
        </p:spPr>
      </p:pic>
    </p:spTree>
    <p:extLst>
      <p:ext uri="{BB962C8B-B14F-4D97-AF65-F5344CB8AC3E}">
        <p14:creationId xmlns:p14="http://schemas.microsoft.com/office/powerpoint/2010/main" val="35396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884FD7-E699-E24C-B9F3-7CC1AA56DC7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21</a:t>
            </a:fld>
            <a:endParaRPr lang="en-US"/>
          </a:p>
        </p:txBody>
      </p:sp>
      <p:sp>
        <p:nvSpPr>
          <p:cNvPr id="3" name="Title 2">
            <a:extLst>
              <a:ext uri="{FF2B5EF4-FFF2-40B4-BE49-F238E27FC236}">
                <a16:creationId xmlns:a16="http://schemas.microsoft.com/office/drawing/2014/main" id="{E5261A94-7D29-4C46-B277-5CCD30A73EA9}"/>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7" name="Picture 6">
            <a:extLst>
              <a:ext uri="{FF2B5EF4-FFF2-40B4-BE49-F238E27FC236}">
                <a16:creationId xmlns:a16="http://schemas.microsoft.com/office/drawing/2014/main" id="{5AE3BB78-48D2-3A4A-80B3-1F90D12F08C7}"/>
              </a:ext>
            </a:extLst>
          </p:cNvPr>
          <p:cNvPicPr>
            <a:picLocks noChangeAspect="1"/>
          </p:cNvPicPr>
          <p:nvPr/>
        </p:nvPicPr>
        <p:blipFill>
          <a:blip r:embed="rId3"/>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57090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211AD-2136-4946-BCE5-9794AB03A21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22</a:t>
            </a:fld>
            <a:endParaRPr lang="en-US"/>
          </a:p>
        </p:txBody>
      </p:sp>
      <p:sp>
        <p:nvSpPr>
          <p:cNvPr id="3" name="Title 2">
            <a:extLst>
              <a:ext uri="{FF2B5EF4-FFF2-40B4-BE49-F238E27FC236}">
                <a16:creationId xmlns:a16="http://schemas.microsoft.com/office/drawing/2014/main" id="{EE014390-CD7A-9944-AB78-1171B056C4FA}"/>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5" name="Picture 4">
            <a:extLst>
              <a:ext uri="{FF2B5EF4-FFF2-40B4-BE49-F238E27FC236}">
                <a16:creationId xmlns:a16="http://schemas.microsoft.com/office/drawing/2014/main" id="{B7E56056-C589-5C4E-A59F-3EDA7C5FE5EF}"/>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967082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35586-14F0-3A46-95E7-BA15FDC9ED77}"/>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23</a:t>
            </a:fld>
            <a:endParaRPr lang="en-US"/>
          </a:p>
        </p:txBody>
      </p:sp>
      <p:sp>
        <p:nvSpPr>
          <p:cNvPr id="3" name="Title 2">
            <a:extLst>
              <a:ext uri="{FF2B5EF4-FFF2-40B4-BE49-F238E27FC236}">
                <a16:creationId xmlns:a16="http://schemas.microsoft.com/office/drawing/2014/main" id="{50A455B6-E37E-EE4D-B082-9F326D115DA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8E477299-3A91-AB41-8F91-1D7C6D11B519}"/>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07014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DF39B-7955-CB43-83BC-F8476869BEF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24</a:t>
            </a:fld>
            <a:endParaRPr lang="en-US"/>
          </a:p>
        </p:txBody>
      </p:sp>
      <p:sp>
        <p:nvSpPr>
          <p:cNvPr id="3" name="Title 2">
            <a:extLst>
              <a:ext uri="{FF2B5EF4-FFF2-40B4-BE49-F238E27FC236}">
                <a16:creationId xmlns:a16="http://schemas.microsoft.com/office/drawing/2014/main" id="{32504CFF-8549-9044-A3FF-6602F57B5272}"/>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25D5AF7-FC2C-1B4A-A36F-EC47591DD8F0}"/>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61466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B56B63-B25F-864B-BF64-FA3BA2791F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25</a:t>
            </a:fld>
            <a:endParaRPr lang="en-US"/>
          </a:p>
        </p:txBody>
      </p:sp>
      <p:sp>
        <p:nvSpPr>
          <p:cNvPr id="3" name="Title 2">
            <a:extLst>
              <a:ext uri="{FF2B5EF4-FFF2-40B4-BE49-F238E27FC236}">
                <a16:creationId xmlns:a16="http://schemas.microsoft.com/office/drawing/2014/main" id="{764DB07F-10E9-2143-83B3-EB0E99985E36}"/>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933C6FB-C408-4C45-A5DE-74E4DC589A4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053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3C66FC-4CF7-864B-A358-F0E36B8FAEB3}"/>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26</a:t>
            </a:fld>
            <a:endParaRPr lang="en-US"/>
          </a:p>
        </p:txBody>
      </p:sp>
      <p:sp>
        <p:nvSpPr>
          <p:cNvPr id="3" name="Title 2">
            <a:extLst>
              <a:ext uri="{FF2B5EF4-FFF2-40B4-BE49-F238E27FC236}">
                <a16:creationId xmlns:a16="http://schemas.microsoft.com/office/drawing/2014/main" id="{76F89B3A-BEC4-2D4F-9260-7AEEFA765ADF}"/>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45C9D35-060C-794C-88FE-FA42E8BD30D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89982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F034C5-D2E6-0E40-856C-EBA16E9155D8}"/>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27</a:t>
            </a:fld>
            <a:endParaRPr lang="en-US"/>
          </a:p>
        </p:txBody>
      </p:sp>
      <p:sp>
        <p:nvSpPr>
          <p:cNvPr id="3" name="Title 2">
            <a:extLst>
              <a:ext uri="{FF2B5EF4-FFF2-40B4-BE49-F238E27FC236}">
                <a16:creationId xmlns:a16="http://schemas.microsoft.com/office/drawing/2014/main" id="{5769A0D0-3120-334F-9DBE-3E6B972AB023}"/>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BCF455C1-15B8-BD40-824D-CC552AAE272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704171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872D4-F63C-6E40-AB8D-845ACD966895}"/>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28</a:t>
            </a:fld>
            <a:endParaRPr lang="en-US"/>
          </a:p>
        </p:txBody>
      </p:sp>
      <p:sp>
        <p:nvSpPr>
          <p:cNvPr id="3" name="Title 2">
            <a:extLst>
              <a:ext uri="{FF2B5EF4-FFF2-40B4-BE49-F238E27FC236}">
                <a16:creationId xmlns:a16="http://schemas.microsoft.com/office/drawing/2014/main" id="{72C85682-C600-E646-AEDD-C787CEAF652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F0D465D-FA72-304A-88B4-81C06118AA5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589823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9CA69-795E-9B42-8D66-A6B4229E63EE}"/>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29</a:t>
            </a:fld>
            <a:endParaRPr lang="en-US"/>
          </a:p>
        </p:txBody>
      </p:sp>
      <p:sp>
        <p:nvSpPr>
          <p:cNvPr id="3" name="Title 2">
            <a:extLst>
              <a:ext uri="{FF2B5EF4-FFF2-40B4-BE49-F238E27FC236}">
                <a16:creationId xmlns:a16="http://schemas.microsoft.com/office/drawing/2014/main" id="{AB2E4C24-F6B8-C343-A9ED-BA013467CA14}"/>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6" name="Picture 5">
            <a:extLst>
              <a:ext uri="{FF2B5EF4-FFF2-40B4-BE49-F238E27FC236}">
                <a16:creationId xmlns:a16="http://schemas.microsoft.com/office/drawing/2014/main" id="{7281C687-8A94-144F-94D2-DB1F9268CFE6}"/>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6352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74D1C-B8B2-7248-B4E2-69CA0906B9AF}"/>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87DA4DF5-8B12-6B44-98EB-C8799B2790D7}"/>
              </a:ext>
            </a:extLst>
          </p:cNvPr>
          <p:cNvSpPr>
            <a:spLocks noGrp="1"/>
          </p:cNvSpPr>
          <p:nvPr>
            <p:ph type="title"/>
          </p:nvPr>
        </p:nvSpPr>
        <p:spPr/>
        <p:txBody>
          <a:bodyPr/>
          <a:lstStyle/>
          <a:p>
            <a:r>
              <a:rPr lang="en-US" dirty="0"/>
              <a:t>Stack</a:t>
            </a:r>
          </a:p>
        </p:txBody>
      </p:sp>
      <p:sp>
        <p:nvSpPr>
          <p:cNvPr id="4" name="Content Placeholder 3">
            <a:extLst>
              <a:ext uri="{FF2B5EF4-FFF2-40B4-BE49-F238E27FC236}">
                <a16:creationId xmlns:a16="http://schemas.microsoft.com/office/drawing/2014/main" id="{8A5D8374-6625-D540-9456-2FEC2F13953B}"/>
              </a:ext>
            </a:extLst>
          </p:cNvPr>
          <p:cNvSpPr>
            <a:spLocks noGrp="1"/>
          </p:cNvSpPr>
          <p:nvPr>
            <p:ph idx="1"/>
          </p:nvPr>
        </p:nvSpPr>
        <p:spPr/>
        <p:txBody>
          <a:bodyPr/>
          <a:lstStyle/>
          <a:p>
            <a:r>
              <a:rPr lang="en-US" altLang="zh-TW" b="0" dirty="0"/>
              <a:t>A stack is an ordered list in which insertions and deletions are made at one end called the </a:t>
            </a:r>
            <a:r>
              <a:rPr lang="en-US" altLang="zh-TW" b="0" i="1" dirty="0"/>
              <a:t>top</a:t>
            </a:r>
            <a:endParaRPr lang="en-US" altLang="zh-TW" b="0" dirty="0"/>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top</a:t>
            </a:r>
            <a:r>
              <a:rPr lang="en-US" altLang="zh-TW" dirty="0"/>
              <a:t> query</a:t>
            </a:r>
            <a:endParaRPr lang="en-US" altLang="zh-TW" b="0" dirty="0"/>
          </a:p>
          <a:p>
            <a:r>
              <a:rPr lang="en-US" altLang="zh-TW" b="0" dirty="0"/>
              <a:t>A stack is also known as a </a:t>
            </a:r>
            <a:r>
              <a:rPr lang="en-US" altLang="zh-TW" b="0" i="1" dirty="0"/>
              <a:t>Last-In-First-Out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stack, in that order, then </a:t>
            </a:r>
            <a:r>
              <a:rPr lang="en-US" altLang="zh-TW" b="0" i="1" dirty="0"/>
              <a:t>E</a:t>
            </a:r>
            <a:r>
              <a:rPr lang="en-US" altLang="zh-TW" b="0" dirty="0"/>
              <a:t> is the first element we delete from the stack</a:t>
            </a:r>
          </a:p>
          <a:p>
            <a:pPr lvl="1" algn="just"/>
            <a:endParaRPr lang="en-US" altLang="zh-TW" dirty="0"/>
          </a:p>
          <a:p>
            <a:pPr lvl="1" algn="just"/>
            <a:endParaRPr lang="en-US" altLang="zh-TW" dirty="0"/>
          </a:p>
          <a:p>
            <a:endParaRPr lang="en-US" b="0" dirty="0"/>
          </a:p>
        </p:txBody>
      </p:sp>
      <p:pic>
        <p:nvPicPr>
          <p:cNvPr id="7" name="Picture 4" descr="figure3">
            <a:extLst>
              <a:ext uri="{FF2B5EF4-FFF2-40B4-BE49-F238E27FC236}">
                <a16:creationId xmlns:a16="http://schemas.microsoft.com/office/drawing/2014/main" id="{DD51BE8E-9C4F-8546-954D-D09FC827D214}"/>
              </a:ext>
            </a:extLst>
          </p:cNvPr>
          <p:cNvPicPr>
            <a:picLocks noChangeAspect="1" noChangeArrowheads="1"/>
          </p:cNvPicPr>
          <p:nvPr/>
        </p:nvPicPr>
        <p:blipFill rotWithShape="1">
          <a:blip r:embed="rId3" cstate="print"/>
          <a:srcRect b="10719"/>
          <a:stretch/>
        </p:blipFill>
        <p:spPr bwMode="auto">
          <a:xfrm>
            <a:off x="780457" y="4503718"/>
            <a:ext cx="7276385" cy="1870898"/>
          </a:xfrm>
          <a:prstGeom prst="rect">
            <a:avLst/>
          </a:prstGeom>
          <a:noFill/>
        </p:spPr>
      </p:pic>
    </p:spTree>
    <p:extLst>
      <p:ext uri="{BB962C8B-B14F-4D97-AF65-F5344CB8AC3E}">
        <p14:creationId xmlns:p14="http://schemas.microsoft.com/office/powerpoint/2010/main" val="2811375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A0DA0-15AF-B441-8A11-836EF6366BFA}"/>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30</a:t>
            </a:fld>
            <a:endParaRPr lang="en-US"/>
          </a:p>
        </p:txBody>
      </p:sp>
      <p:sp>
        <p:nvSpPr>
          <p:cNvPr id="3" name="Title 2">
            <a:extLst>
              <a:ext uri="{FF2B5EF4-FFF2-40B4-BE49-F238E27FC236}">
                <a16:creationId xmlns:a16="http://schemas.microsoft.com/office/drawing/2014/main" id="{78508F13-0E33-5B44-9C4C-A1F41B908DE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503B84D6-5CA0-BD48-BD74-A67E355CA65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8648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4C6F76-CBC5-B34C-ABB0-24FD11D256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31</a:t>
            </a:fld>
            <a:endParaRPr lang="en-US"/>
          </a:p>
        </p:txBody>
      </p:sp>
      <p:sp>
        <p:nvSpPr>
          <p:cNvPr id="3" name="Title 2">
            <a:extLst>
              <a:ext uri="{FF2B5EF4-FFF2-40B4-BE49-F238E27FC236}">
                <a16:creationId xmlns:a16="http://schemas.microsoft.com/office/drawing/2014/main" id="{5E898C04-40D5-9841-84D2-B3AC2C80B284}"/>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2C41749D-4DC6-C740-AB5A-AC6F8F96E20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875477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309EC-3D0F-4F43-AC7B-95D50DF37AA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32</a:t>
            </a:fld>
            <a:endParaRPr lang="en-US"/>
          </a:p>
        </p:txBody>
      </p:sp>
      <p:sp>
        <p:nvSpPr>
          <p:cNvPr id="3" name="Title 2">
            <a:extLst>
              <a:ext uri="{FF2B5EF4-FFF2-40B4-BE49-F238E27FC236}">
                <a16:creationId xmlns:a16="http://schemas.microsoft.com/office/drawing/2014/main" id="{1A2E0CEE-9475-9047-B354-92C0FBE1A10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AF526CA0-BE96-E24C-9D63-DC36FAD3326E}"/>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54825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C64A49-FDE1-A840-8A1B-8E580AFAAB20}"/>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91B3F889-8D3F-DA4D-B045-B3CACEA1DDA0}"/>
              </a:ext>
            </a:extLst>
          </p:cNvPr>
          <p:cNvSpPr>
            <a:spLocks noGrp="1"/>
          </p:cNvSpPr>
          <p:nvPr>
            <p:ph type="title"/>
          </p:nvPr>
        </p:nvSpPr>
        <p:spPr/>
        <p:txBody>
          <a:bodyPr/>
          <a:lstStyle/>
          <a:p>
            <a:r>
              <a:rPr lang="en-US" dirty="0"/>
              <a:t>Complexity</a:t>
            </a:r>
          </a:p>
        </p:txBody>
      </p:sp>
      <p:sp>
        <p:nvSpPr>
          <p:cNvPr id="4" name="Content Placeholder 3">
            <a:extLst>
              <a:ext uri="{FF2B5EF4-FFF2-40B4-BE49-F238E27FC236}">
                <a16:creationId xmlns:a16="http://schemas.microsoft.com/office/drawing/2014/main" id="{DBF93180-7680-C347-8920-D22C0AB037E0}"/>
              </a:ext>
            </a:extLst>
          </p:cNvPr>
          <p:cNvSpPr>
            <a:spLocks noGrp="1"/>
          </p:cNvSpPr>
          <p:nvPr>
            <p:ph idx="1"/>
          </p:nvPr>
        </p:nvSpPr>
        <p:spPr/>
        <p:txBody>
          <a:bodyPr/>
          <a:lstStyle/>
          <a:p>
            <a:r>
              <a:rPr lang="en-US" b="0" dirty="0"/>
              <a:t>Time complexity : </a:t>
            </a:r>
            <a:r>
              <a:rPr lang="en-US" b="0" i="1" dirty="0"/>
              <a:t>linear time</a:t>
            </a:r>
            <a:endParaRPr lang="en-US" b="0" dirty="0"/>
          </a:p>
          <a:p>
            <a:pPr lvl="1"/>
            <a:r>
              <a:rPr lang="en-US" b="0" dirty="0"/>
              <a:t>We traverse the given string one character at a time and push and pop operations on a stack take </a:t>
            </a:r>
            <a:r>
              <a:rPr lang="en-US" b="0" i="1" dirty="0"/>
              <a:t>constant</a:t>
            </a:r>
            <a:r>
              <a:rPr lang="en-US" b="0" dirty="0"/>
              <a:t> time.</a:t>
            </a:r>
          </a:p>
          <a:p>
            <a:r>
              <a:rPr lang="en-US" b="0" dirty="0"/>
              <a:t>Space complexity : </a:t>
            </a:r>
            <a:r>
              <a:rPr lang="en-US" b="0" i="1" dirty="0"/>
              <a:t>linear</a:t>
            </a:r>
            <a:r>
              <a:rPr lang="en-US" b="0" dirty="0"/>
              <a:t> space</a:t>
            </a:r>
          </a:p>
          <a:p>
            <a:pPr lvl="1"/>
            <a:r>
              <a:rPr lang="en-US" b="0" dirty="0"/>
              <a:t>We push all opening brackets onto the stack and in the worst case, we will end up pushing all the brackets onto the stack. e.g. ((((((((((.</a:t>
            </a:r>
          </a:p>
          <a:p>
            <a:endParaRPr lang="en-US" dirty="0"/>
          </a:p>
        </p:txBody>
      </p:sp>
    </p:spTree>
    <p:extLst>
      <p:ext uri="{BB962C8B-B14F-4D97-AF65-F5344CB8AC3E}">
        <p14:creationId xmlns:p14="http://schemas.microsoft.com/office/powerpoint/2010/main" val="2351844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0DDDD-9BDF-0048-9B3D-1B0C406488D3}"/>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A77501B5-4FC4-7C49-AEBD-4E7A244A27B4}"/>
              </a:ext>
            </a:extLst>
          </p:cNvPr>
          <p:cNvSpPr>
            <a:spLocks noGrp="1"/>
          </p:cNvSpPr>
          <p:nvPr>
            <p:ph type="title"/>
          </p:nvPr>
        </p:nvSpPr>
        <p:spPr/>
        <p:txBody>
          <a:bodyPr/>
          <a:lstStyle/>
          <a:p>
            <a:r>
              <a:rPr lang="en-US" dirty="0"/>
              <a:t>LAB </a:t>
            </a:r>
          </a:p>
        </p:txBody>
      </p:sp>
      <p:sp>
        <p:nvSpPr>
          <p:cNvPr id="4" name="Content Placeholder 3">
            <a:extLst>
              <a:ext uri="{FF2B5EF4-FFF2-40B4-BE49-F238E27FC236}">
                <a16:creationId xmlns:a16="http://schemas.microsoft.com/office/drawing/2014/main" id="{FD36CABC-E137-6041-8C57-B38F792A2EFC}"/>
              </a:ext>
            </a:extLst>
          </p:cNvPr>
          <p:cNvSpPr>
            <a:spLocks noGrp="1"/>
          </p:cNvSpPr>
          <p:nvPr>
            <p:ph idx="1"/>
          </p:nvPr>
        </p:nvSpPr>
        <p:spPr>
          <a:xfrm>
            <a:off x="628650" y="1295944"/>
            <a:ext cx="7886700" cy="5200549"/>
          </a:xfrm>
        </p:spPr>
        <p:txBody>
          <a:bodyPr/>
          <a:lstStyle/>
          <a:p>
            <a:r>
              <a:rPr lang="en-US" dirty="0"/>
              <a:t>Given an input parenthesis sequence composed of only ‘(’ and ‘)’, write a function to check if it is a valid expression</a:t>
            </a:r>
          </a:p>
          <a:p>
            <a:r>
              <a:rPr lang="en-US" dirty="0"/>
              <a:t>Example</a:t>
            </a:r>
          </a:p>
          <a:p>
            <a:pPr lvl="1"/>
            <a:r>
              <a:rPr lang="en-US" dirty="0"/>
              <a:t>()()() -&gt; valid</a:t>
            </a:r>
          </a:p>
          <a:p>
            <a:pPr lvl="1"/>
            <a:r>
              <a:rPr lang="en-US" dirty="0"/>
              <a:t>(()()) -&gt; valid</a:t>
            </a:r>
          </a:p>
          <a:p>
            <a:pPr lvl="1"/>
            <a:r>
              <a:rPr lang="en-US" dirty="0"/>
              <a:t>(()()(() -&gt; invalid</a:t>
            </a:r>
          </a:p>
          <a:p>
            <a:pPr lvl="1"/>
            <a:r>
              <a:rPr lang="en-US" dirty="0"/>
              <a:t>)()( -&gt; invalid</a:t>
            </a:r>
          </a:p>
          <a:p>
            <a:r>
              <a:rPr lang="en-US" dirty="0"/>
              <a:t>You can use the following function signature</a:t>
            </a:r>
          </a:p>
        </p:txBody>
      </p:sp>
    </p:spTree>
    <p:extLst>
      <p:ext uri="{BB962C8B-B14F-4D97-AF65-F5344CB8AC3E}">
        <p14:creationId xmlns:p14="http://schemas.microsoft.com/office/powerpoint/2010/main" val="203531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5B527-25F1-6341-90FC-79FA1E786527}"/>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1D87DF4-3E9B-6B41-A427-E13FE05E7EB9}"/>
              </a:ext>
            </a:extLst>
          </p:cNvPr>
          <p:cNvSpPr>
            <a:spLocks noGrp="1"/>
          </p:cNvSpPr>
          <p:nvPr>
            <p:ph type="title"/>
          </p:nvPr>
        </p:nvSpPr>
        <p:spPr/>
        <p:txBody>
          <a:bodyPr/>
          <a:lstStyle/>
          <a:p>
            <a:r>
              <a:rPr lang="en-US" dirty="0"/>
              <a:t>Visualization of Stack</a:t>
            </a:r>
          </a:p>
        </p:txBody>
      </p:sp>
      <p:sp>
        <p:nvSpPr>
          <p:cNvPr id="4" name="Content Placeholder 3">
            <a:extLst>
              <a:ext uri="{FF2B5EF4-FFF2-40B4-BE49-F238E27FC236}">
                <a16:creationId xmlns:a16="http://schemas.microsoft.com/office/drawing/2014/main" id="{064AC8AA-5213-A84A-BE77-FC4E2DAE5AF6}"/>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Top</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32" name="Line 4">
            <a:extLst>
              <a:ext uri="{FF2B5EF4-FFF2-40B4-BE49-F238E27FC236}">
                <a16:creationId xmlns:a16="http://schemas.microsoft.com/office/drawing/2014/main" id="{C45942C7-22D2-BE4B-8204-84DAB5259729}"/>
              </a:ext>
            </a:extLst>
          </p:cNvPr>
          <p:cNvSpPr>
            <a:spLocks noChangeShapeType="1"/>
          </p:cNvSpPr>
          <p:nvPr/>
        </p:nvSpPr>
        <p:spPr bwMode="auto">
          <a:xfrm>
            <a:off x="2352675" y="3487734"/>
            <a:ext cx="0" cy="1973262"/>
          </a:xfrm>
          <a:prstGeom prst="line">
            <a:avLst/>
          </a:prstGeom>
          <a:noFill/>
          <a:ln w="38100">
            <a:solidFill>
              <a:schemeClr val="tx1"/>
            </a:solidFill>
            <a:round/>
            <a:headEnd/>
            <a:tailEnd/>
          </a:ln>
        </p:spPr>
        <p:txBody>
          <a:bodyPr/>
          <a:lstStyle/>
          <a:p>
            <a:endParaRPr lang="zh-TW" altLang="en-US"/>
          </a:p>
        </p:txBody>
      </p:sp>
      <p:sp>
        <p:nvSpPr>
          <p:cNvPr id="33" name="Line 5">
            <a:extLst>
              <a:ext uri="{FF2B5EF4-FFF2-40B4-BE49-F238E27FC236}">
                <a16:creationId xmlns:a16="http://schemas.microsoft.com/office/drawing/2014/main" id="{448A428C-C870-AE4D-8360-9AD1686C407A}"/>
              </a:ext>
            </a:extLst>
          </p:cNvPr>
          <p:cNvSpPr>
            <a:spLocks noChangeShapeType="1"/>
          </p:cNvSpPr>
          <p:nvPr/>
        </p:nvSpPr>
        <p:spPr bwMode="auto">
          <a:xfrm>
            <a:off x="3582988" y="3490909"/>
            <a:ext cx="0" cy="1973262"/>
          </a:xfrm>
          <a:prstGeom prst="line">
            <a:avLst/>
          </a:prstGeom>
          <a:noFill/>
          <a:ln w="38100">
            <a:solidFill>
              <a:schemeClr val="tx1"/>
            </a:solidFill>
            <a:round/>
            <a:headEnd/>
            <a:tailEnd/>
          </a:ln>
        </p:spPr>
        <p:txBody>
          <a:bodyPr/>
          <a:lstStyle/>
          <a:p>
            <a:endParaRPr lang="zh-TW" altLang="en-US"/>
          </a:p>
        </p:txBody>
      </p:sp>
      <p:sp>
        <p:nvSpPr>
          <p:cNvPr id="34" name="Line 6">
            <a:extLst>
              <a:ext uri="{FF2B5EF4-FFF2-40B4-BE49-F238E27FC236}">
                <a16:creationId xmlns:a16="http://schemas.microsoft.com/office/drawing/2014/main" id="{0C9EFAC1-1EE8-D74D-9990-D3B3E33C4F4D}"/>
              </a:ext>
            </a:extLst>
          </p:cNvPr>
          <p:cNvSpPr>
            <a:spLocks noChangeShapeType="1"/>
          </p:cNvSpPr>
          <p:nvPr/>
        </p:nvSpPr>
        <p:spPr bwMode="auto">
          <a:xfrm>
            <a:off x="2351088" y="5445121"/>
            <a:ext cx="1233487" cy="0"/>
          </a:xfrm>
          <a:prstGeom prst="line">
            <a:avLst/>
          </a:prstGeom>
          <a:noFill/>
          <a:ln w="38100">
            <a:solidFill>
              <a:schemeClr val="tx1"/>
            </a:solidFill>
            <a:round/>
            <a:headEnd/>
            <a:tailEnd/>
          </a:ln>
        </p:spPr>
        <p:txBody>
          <a:bodyPr/>
          <a:lstStyle/>
          <a:p>
            <a:endParaRPr lang="zh-TW" altLang="en-US"/>
          </a:p>
        </p:txBody>
      </p:sp>
      <p:sp>
        <p:nvSpPr>
          <p:cNvPr id="35" name="Rectangle 7">
            <a:extLst>
              <a:ext uri="{FF2B5EF4-FFF2-40B4-BE49-F238E27FC236}">
                <a16:creationId xmlns:a16="http://schemas.microsoft.com/office/drawing/2014/main" id="{760812C5-D8EC-6647-BA7D-A9F2CA3E3BA0}"/>
              </a:ext>
            </a:extLst>
          </p:cNvPr>
          <p:cNvSpPr>
            <a:spLocks noChangeArrowheads="1"/>
          </p:cNvSpPr>
          <p:nvPr/>
        </p:nvSpPr>
        <p:spPr bwMode="auto">
          <a:xfrm>
            <a:off x="2368550" y="50672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6" name="Rectangle 35">
            <a:extLst>
              <a:ext uri="{FF2B5EF4-FFF2-40B4-BE49-F238E27FC236}">
                <a16:creationId xmlns:a16="http://schemas.microsoft.com/office/drawing/2014/main" id="{772E54FE-0841-1A48-B985-37A5B802D4BD}"/>
              </a:ext>
            </a:extLst>
          </p:cNvPr>
          <p:cNvSpPr>
            <a:spLocks noChangeArrowheads="1"/>
          </p:cNvSpPr>
          <p:nvPr/>
        </p:nvSpPr>
        <p:spPr bwMode="auto">
          <a:xfrm>
            <a:off x="2368550" y="4692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7" name="Rectangle 36">
            <a:extLst>
              <a:ext uri="{FF2B5EF4-FFF2-40B4-BE49-F238E27FC236}">
                <a16:creationId xmlns:a16="http://schemas.microsoft.com/office/drawing/2014/main" id="{71E1C0FA-B2D8-7543-9F90-4C3D1CCEC0A2}"/>
              </a:ext>
            </a:extLst>
          </p:cNvPr>
          <p:cNvSpPr>
            <a:spLocks noChangeArrowheads="1"/>
          </p:cNvSpPr>
          <p:nvPr/>
        </p:nvSpPr>
        <p:spPr bwMode="auto">
          <a:xfrm>
            <a:off x="2368550" y="4311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8" name="Text Box 11">
            <a:extLst>
              <a:ext uri="{FF2B5EF4-FFF2-40B4-BE49-F238E27FC236}">
                <a16:creationId xmlns:a16="http://schemas.microsoft.com/office/drawing/2014/main" id="{AC54A33E-C377-F54A-8589-CC3E67E7DB53}"/>
              </a:ext>
            </a:extLst>
          </p:cNvPr>
          <p:cNvSpPr txBox="1">
            <a:spLocks noChangeArrowheads="1"/>
          </p:cNvSpPr>
          <p:nvPr/>
        </p:nvSpPr>
        <p:spPr bwMode="auto">
          <a:xfrm>
            <a:off x="2781300" y="5086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39" name="Text Box 12">
            <a:extLst>
              <a:ext uri="{FF2B5EF4-FFF2-40B4-BE49-F238E27FC236}">
                <a16:creationId xmlns:a16="http://schemas.microsoft.com/office/drawing/2014/main" id="{581DF896-6DD4-C34C-A01E-D1A145F8B41E}"/>
              </a:ext>
            </a:extLst>
          </p:cNvPr>
          <p:cNvSpPr txBox="1">
            <a:spLocks noChangeArrowheads="1"/>
          </p:cNvSpPr>
          <p:nvPr/>
        </p:nvSpPr>
        <p:spPr bwMode="auto">
          <a:xfrm>
            <a:off x="2800350" y="4692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40" name="Text Box 13">
            <a:extLst>
              <a:ext uri="{FF2B5EF4-FFF2-40B4-BE49-F238E27FC236}">
                <a16:creationId xmlns:a16="http://schemas.microsoft.com/office/drawing/2014/main" id="{DAC3D472-75F7-E047-B8A9-872E02995EC3}"/>
              </a:ext>
            </a:extLst>
          </p:cNvPr>
          <p:cNvSpPr txBox="1">
            <a:spLocks noChangeArrowheads="1"/>
          </p:cNvSpPr>
          <p:nvPr/>
        </p:nvSpPr>
        <p:spPr bwMode="auto">
          <a:xfrm>
            <a:off x="2800350" y="4311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41" name="Rectangle 40">
            <a:extLst>
              <a:ext uri="{FF2B5EF4-FFF2-40B4-BE49-F238E27FC236}">
                <a16:creationId xmlns:a16="http://schemas.microsoft.com/office/drawing/2014/main" id="{73F12CFA-CDB0-D542-82BE-1EC6731C32CD}"/>
              </a:ext>
            </a:extLst>
          </p:cNvPr>
          <p:cNvSpPr>
            <a:spLocks noChangeArrowheads="1"/>
          </p:cNvSpPr>
          <p:nvPr/>
        </p:nvSpPr>
        <p:spPr bwMode="auto">
          <a:xfrm>
            <a:off x="2387600" y="29590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2" name="Line 15">
            <a:extLst>
              <a:ext uri="{FF2B5EF4-FFF2-40B4-BE49-F238E27FC236}">
                <a16:creationId xmlns:a16="http://schemas.microsoft.com/office/drawing/2014/main" id="{9DA5BEE7-2E86-1A47-883E-AB02BB27BFEA}"/>
              </a:ext>
            </a:extLst>
          </p:cNvPr>
          <p:cNvSpPr>
            <a:spLocks noChangeShapeType="1"/>
          </p:cNvSpPr>
          <p:nvPr/>
        </p:nvSpPr>
        <p:spPr bwMode="auto">
          <a:xfrm>
            <a:off x="2959100" y="32892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43" name="Text Box 17">
            <a:extLst>
              <a:ext uri="{FF2B5EF4-FFF2-40B4-BE49-F238E27FC236}">
                <a16:creationId xmlns:a16="http://schemas.microsoft.com/office/drawing/2014/main" id="{DE15606A-6912-1947-A95D-C023B532DEB4}"/>
              </a:ext>
            </a:extLst>
          </p:cNvPr>
          <p:cNvSpPr txBox="1">
            <a:spLocks noChangeArrowheads="1"/>
          </p:cNvSpPr>
          <p:nvPr/>
        </p:nvSpPr>
        <p:spPr bwMode="auto">
          <a:xfrm>
            <a:off x="2651125" y="5514971"/>
            <a:ext cx="1338263" cy="366713"/>
          </a:xfrm>
          <a:prstGeom prst="rect">
            <a:avLst/>
          </a:prstGeom>
          <a:noFill/>
          <a:ln w="9525">
            <a:noFill/>
            <a:miter lim="800000"/>
            <a:headEnd/>
            <a:tailEnd/>
          </a:ln>
        </p:spPr>
        <p:txBody>
          <a:bodyPr wrap="none">
            <a:spAutoFit/>
          </a:bodyPr>
          <a:lstStyle/>
          <a:p>
            <a:r>
              <a:rPr lang="en-US" altLang="zh-TW"/>
              <a:t>Push (Add)</a:t>
            </a:r>
          </a:p>
        </p:txBody>
      </p:sp>
      <p:sp>
        <p:nvSpPr>
          <p:cNvPr id="44" name="Line 18">
            <a:extLst>
              <a:ext uri="{FF2B5EF4-FFF2-40B4-BE49-F238E27FC236}">
                <a16:creationId xmlns:a16="http://schemas.microsoft.com/office/drawing/2014/main" id="{AC749F15-5788-714D-A02F-75B30545C6FC}"/>
              </a:ext>
            </a:extLst>
          </p:cNvPr>
          <p:cNvSpPr>
            <a:spLocks noChangeShapeType="1"/>
          </p:cNvSpPr>
          <p:nvPr/>
        </p:nvSpPr>
        <p:spPr bwMode="auto">
          <a:xfrm>
            <a:off x="5057775" y="3500434"/>
            <a:ext cx="0" cy="1973262"/>
          </a:xfrm>
          <a:prstGeom prst="line">
            <a:avLst/>
          </a:prstGeom>
          <a:noFill/>
          <a:ln w="38100">
            <a:solidFill>
              <a:schemeClr val="tx1"/>
            </a:solidFill>
            <a:round/>
            <a:headEnd/>
            <a:tailEnd/>
          </a:ln>
        </p:spPr>
        <p:txBody>
          <a:bodyPr/>
          <a:lstStyle/>
          <a:p>
            <a:endParaRPr lang="zh-TW" altLang="en-US"/>
          </a:p>
        </p:txBody>
      </p:sp>
      <p:sp>
        <p:nvSpPr>
          <p:cNvPr id="45" name="Line 19">
            <a:extLst>
              <a:ext uri="{FF2B5EF4-FFF2-40B4-BE49-F238E27FC236}">
                <a16:creationId xmlns:a16="http://schemas.microsoft.com/office/drawing/2014/main" id="{370A34ED-A8A5-494F-8854-86826D94296E}"/>
              </a:ext>
            </a:extLst>
          </p:cNvPr>
          <p:cNvSpPr>
            <a:spLocks noChangeShapeType="1"/>
          </p:cNvSpPr>
          <p:nvPr/>
        </p:nvSpPr>
        <p:spPr bwMode="auto">
          <a:xfrm>
            <a:off x="6288088" y="3503609"/>
            <a:ext cx="0" cy="1973262"/>
          </a:xfrm>
          <a:prstGeom prst="line">
            <a:avLst/>
          </a:prstGeom>
          <a:noFill/>
          <a:ln w="38100">
            <a:solidFill>
              <a:schemeClr val="tx1"/>
            </a:solidFill>
            <a:round/>
            <a:headEnd/>
            <a:tailEnd/>
          </a:ln>
        </p:spPr>
        <p:txBody>
          <a:bodyPr/>
          <a:lstStyle/>
          <a:p>
            <a:endParaRPr lang="zh-TW" altLang="en-US"/>
          </a:p>
        </p:txBody>
      </p:sp>
      <p:sp>
        <p:nvSpPr>
          <p:cNvPr id="46" name="Line 20">
            <a:extLst>
              <a:ext uri="{FF2B5EF4-FFF2-40B4-BE49-F238E27FC236}">
                <a16:creationId xmlns:a16="http://schemas.microsoft.com/office/drawing/2014/main" id="{37C2DAC7-E12E-2D4A-9B1D-5910B2FEC066}"/>
              </a:ext>
            </a:extLst>
          </p:cNvPr>
          <p:cNvSpPr>
            <a:spLocks noChangeShapeType="1"/>
          </p:cNvSpPr>
          <p:nvPr/>
        </p:nvSpPr>
        <p:spPr bwMode="auto">
          <a:xfrm>
            <a:off x="5056188" y="5457821"/>
            <a:ext cx="1233487" cy="0"/>
          </a:xfrm>
          <a:prstGeom prst="line">
            <a:avLst/>
          </a:prstGeom>
          <a:noFill/>
          <a:ln w="38100">
            <a:solidFill>
              <a:schemeClr val="tx1"/>
            </a:solidFill>
            <a:round/>
            <a:headEnd/>
            <a:tailEnd/>
          </a:ln>
        </p:spPr>
        <p:txBody>
          <a:bodyPr/>
          <a:lstStyle/>
          <a:p>
            <a:endParaRPr lang="zh-TW" altLang="en-US"/>
          </a:p>
        </p:txBody>
      </p:sp>
      <p:sp>
        <p:nvSpPr>
          <p:cNvPr id="47" name="Rectangle 21">
            <a:extLst>
              <a:ext uri="{FF2B5EF4-FFF2-40B4-BE49-F238E27FC236}">
                <a16:creationId xmlns:a16="http://schemas.microsoft.com/office/drawing/2014/main" id="{42B6627C-17EA-C449-8C32-B594B0416254}"/>
              </a:ext>
            </a:extLst>
          </p:cNvPr>
          <p:cNvSpPr>
            <a:spLocks noChangeArrowheads="1"/>
          </p:cNvSpPr>
          <p:nvPr/>
        </p:nvSpPr>
        <p:spPr bwMode="auto">
          <a:xfrm>
            <a:off x="5073650" y="50799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8" name="Rectangle 22">
            <a:extLst>
              <a:ext uri="{FF2B5EF4-FFF2-40B4-BE49-F238E27FC236}">
                <a16:creationId xmlns:a16="http://schemas.microsoft.com/office/drawing/2014/main" id="{E5FFF57D-0E86-3A41-8C2A-945383D70CDE}"/>
              </a:ext>
            </a:extLst>
          </p:cNvPr>
          <p:cNvSpPr>
            <a:spLocks noChangeArrowheads="1"/>
          </p:cNvSpPr>
          <p:nvPr/>
        </p:nvSpPr>
        <p:spPr bwMode="auto">
          <a:xfrm>
            <a:off x="5073650" y="4705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9" name="Rectangle 23">
            <a:extLst>
              <a:ext uri="{FF2B5EF4-FFF2-40B4-BE49-F238E27FC236}">
                <a16:creationId xmlns:a16="http://schemas.microsoft.com/office/drawing/2014/main" id="{E8122210-74C5-A64D-ABA8-3063CF353105}"/>
              </a:ext>
            </a:extLst>
          </p:cNvPr>
          <p:cNvSpPr>
            <a:spLocks noChangeArrowheads="1"/>
          </p:cNvSpPr>
          <p:nvPr/>
        </p:nvSpPr>
        <p:spPr bwMode="auto">
          <a:xfrm>
            <a:off x="5073650" y="4324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0" name="Text Box 24">
            <a:extLst>
              <a:ext uri="{FF2B5EF4-FFF2-40B4-BE49-F238E27FC236}">
                <a16:creationId xmlns:a16="http://schemas.microsoft.com/office/drawing/2014/main" id="{9176903E-82FF-A640-A72E-9619A8C9D64A}"/>
              </a:ext>
            </a:extLst>
          </p:cNvPr>
          <p:cNvSpPr txBox="1">
            <a:spLocks noChangeArrowheads="1"/>
          </p:cNvSpPr>
          <p:nvPr/>
        </p:nvSpPr>
        <p:spPr bwMode="auto">
          <a:xfrm>
            <a:off x="5486400" y="50990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51" name="Text Box 25">
            <a:extLst>
              <a:ext uri="{FF2B5EF4-FFF2-40B4-BE49-F238E27FC236}">
                <a16:creationId xmlns:a16="http://schemas.microsoft.com/office/drawing/2014/main" id="{52B362AA-8A43-0143-A365-FF73D292C699}"/>
              </a:ext>
            </a:extLst>
          </p:cNvPr>
          <p:cNvSpPr txBox="1">
            <a:spLocks noChangeArrowheads="1"/>
          </p:cNvSpPr>
          <p:nvPr/>
        </p:nvSpPr>
        <p:spPr bwMode="auto">
          <a:xfrm>
            <a:off x="5505450" y="4705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52" name="Text Box 26">
            <a:extLst>
              <a:ext uri="{FF2B5EF4-FFF2-40B4-BE49-F238E27FC236}">
                <a16:creationId xmlns:a16="http://schemas.microsoft.com/office/drawing/2014/main" id="{C6AB9FAD-1D00-D546-A1C5-473AF9532FA7}"/>
              </a:ext>
            </a:extLst>
          </p:cNvPr>
          <p:cNvSpPr txBox="1">
            <a:spLocks noChangeArrowheads="1"/>
          </p:cNvSpPr>
          <p:nvPr/>
        </p:nvSpPr>
        <p:spPr bwMode="auto">
          <a:xfrm>
            <a:off x="5505450" y="4324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53" name="Rectangle 27">
            <a:extLst>
              <a:ext uri="{FF2B5EF4-FFF2-40B4-BE49-F238E27FC236}">
                <a16:creationId xmlns:a16="http://schemas.microsoft.com/office/drawing/2014/main" id="{0580C2A3-640C-E549-84CC-7210DF867BBA}"/>
              </a:ext>
            </a:extLst>
          </p:cNvPr>
          <p:cNvSpPr>
            <a:spLocks noChangeArrowheads="1"/>
          </p:cNvSpPr>
          <p:nvPr/>
        </p:nvSpPr>
        <p:spPr bwMode="auto">
          <a:xfrm>
            <a:off x="5080000" y="32765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4" name="Line 28">
            <a:extLst>
              <a:ext uri="{FF2B5EF4-FFF2-40B4-BE49-F238E27FC236}">
                <a16:creationId xmlns:a16="http://schemas.microsoft.com/office/drawing/2014/main" id="{C29DF539-B904-D040-B34C-50D1B1854A9D}"/>
              </a:ext>
            </a:extLst>
          </p:cNvPr>
          <p:cNvSpPr>
            <a:spLocks noChangeShapeType="1"/>
          </p:cNvSpPr>
          <p:nvPr/>
        </p:nvSpPr>
        <p:spPr bwMode="auto">
          <a:xfrm flipV="1">
            <a:off x="5651500" y="28574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55" name="Text Box 40">
            <a:extLst>
              <a:ext uri="{FF2B5EF4-FFF2-40B4-BE49-F238E27FC236}">
                <a16:creationId xmlns:a16="http://schemas.microsoft.com/office/drawing/2014/main" id="{0B12E256-4F55-B146-B7E2-6491A915A348}"/>
              </a:ext>
            </a:extLst>
          </p:cNvPr>
          <p:cNvSpPr txBox="1">
            <a:spLocks noChangeArrowheads="1"/>
          </p:cNvSpPr>
          <p:nvPr/>
        </p:nvSpPr>
        <p:spPr bwMode="auto">
          <a:xfrm>
            <a:off x="5330825" y="5553071"/>
            <a:ext cx="1493838" cy="366713"/>
          </a:xfrm>
          <a:prstGeom prst="rect">
            <a:avLst/>
          </a:prstGeom>
          <a:noFill/>
          <a:ln w="9525">
            <a:noFill/>
            <a:miter lim="800000"/>
            <a:headEnd/>
            <a:tailEnd/>
          </a:ln>
        </p:spPr>
        <p:txBody>
          <a:bodyPr wrap="none">
            <a:spAutoFit/>
          </a:bodyPr>
          <a:lstStyle/>
          <a:p>
            <a:r>
              <a:rPr lang="en-US" altLang="zh-TW"/>
              <a:t>Pop (Delete)</a:t>
            </a:r>
          </a:p>
        </p:txBody>
      </p:sp>
      <p:sp>
        <p:nvSpPr>
          <p:cNvPr id="56" name="Text Box 41">
            <a:extLst>
              <a:ext uri="{FF2B5EF4-FFF2-40B4-BE49-F238E27FC236}">
                <a16:creationId xmlns:a16="http://schemas.microsoft.com/office/drawing/2014/main" id="{A8EF132A-4B58-1E48-9C5C-684B3976616A}"/>
              </a:ext>
            </a:extLst>
          </p:cNvPr>
          <p:cNvSpPr txBox="1">
            <a:spLocks noChangeArrowheads="1"/>
          </p:cNvSpPr>
          <p:nvPr/>
        </p:nvSpPr>
        <p:spPr bwMode="auto">
          <a:xfrm>
            <a:off x="2787650" y="29527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57" name="Text Box 42">
            <a:extLst>
              <a:ext uri="{FF2B5EF4-FFF2-40B4-BE49-F238E27FC236}">
                <a16:creationId xmlns:a16="http://schemas.microsoft.com/office/drawing/2014/main" id="{191F271B-C3B4-2342-8922-73486E7D723E}"/>
              </a:ext>
            </a:extLst>
          </p:cNvPr>
          <p:cNvSpPr txBox="1">
            <a:spLocks noChangeArrowheads="1"/>
          </p:cNvSpPr>
          <p:nvPr/>
        </p:nvSpPr>
        <p:spPr bwMode="auto">
          <a:xfrm>
            <a:off x="5505450" y="3295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Tree>
    <p:extLst>
      <p:ext uri="{BB962C8B-B14F-4D97-AF65-F5344CB8AC3E}">
        <p14:creationId xmlns:p14="http://schemas.microsoft.com/office/powerpoint/2010/main" val="46817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std::stack</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stack</a:t>
            </a:r>
          </a:p>
          <a:p>
            <a:pPr lvl="1"/>
            <a:r>
              <a:rPr lang="en-US" dirty="0">
                <a:hlinkClick r:id="rId3"/>
              </a:rPr>
              <a:t>https://en.cppreference.com/w/cpp/container/stack</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453381"/>
            <a:ext cx="4572000" cy="4247317"/>
          </a:xfrm>
          <a:prstGeom prst="rect">
            <a:avLst/>
          </a:prstGeom>
        </p:spPr>
        <p:txBody>
          <a:bodyPr>
            <a:spAutoFit/>
          </a:bodyPr>
          <a:lstStyle/>
          <a:p>
            <a:r>
              <a:rPr lang="en-US" altLang="zh-TW" i="1" dirty="0">
                <a:solidFill>
                  <a:srgbClr val="00B050"/>
                </a:solidFill>
                <a:latin typeface="Courier New" pitchFamily="49" charset="0"/>
                <a:cs typeface="Courier New" pitchFamily="49" charset="0"/>
              </a:rPr>
              <a:t>/* stack example */</a:t>
            </a:r>
            <a:r>
              <a:rPr lang="en-US" altLang="zh-TW" dirty="0">
                <a:solidFill>
                  <a:srgbClr val="00B050"/>
                </a:solidFill>
                <a:latin typeface="Courier New" pitchFamily="49" charset="0"/>
                <a:cs typeface="Courier New" pitchFamily="49" charset="0"/>
              </a:rPr>
              <a:t> </a:t>
            </a:r>
          </a:p>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&lt;stack&gt;</a:t>
            </a:r>
          </a:p>
          <a:p>
            <a:endParaRPr lang="en-US" altLang="zh-TW" i="1" dirty="0">
              <a:latin typeface="Courier New" pitchFamily="49" charset="0"/>
              <a:cs typeface="Courier New" pitchFamily="49" charset="0"/>
            </a:endParaRP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std::stack&lt;int&gt; </a:t>
            </a:r>
            <a:r>
              <a:rPr lang="en-US" altLang="zh-TW" i="1" dirty="0" err="1">
                <a:latin typeface="Courier New" pitchFamily="49" charset="0"/>
                <a:cs typeface="Courier New" pitchFamily="49" charset="0"/>
              </a:rPr>
              <a:t>stk</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stk.top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the stack */</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stk.empty</a:t>
            </a:r>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191000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0274E3-73F7-E343-AAA3-AC49DBFD8A03}"/>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12413D51-9D6C-F74B-B127-CB51FCE2C2D8}"/>
              </a:ext>
            </a:extLst>
          </p:cNvPr>
          <p:cNvSpPr>
            <a:spLocks noGrp="1"/>
          </p:cNvSpPr>
          <p:nvPr>
            <p:ph type="title"/>
          </p:nvPr>
        </p:nvSpPr>
        <p:spPr/>
        <p:txBody>
          <a:bodyPr/>
          <a:lstStyle/>
          <a:p>
            <a:r>
              <a:rPr lang="en-US" dirty="0"/>
              <a:t>Application: Recursion Stack Frame</a:t>
            </a:r>
          </a:p>
        </p:txBody>
      </p:sp>
      <p:grpSp>
        <p:nvGrpSpPr>
          <p:cNvPr id="5" name="群組 23">
            <a:extLst>
              <a:ext uri="{FF2B5EF4-FFF2-40B4-BE49-F238E27FC236}">
                <a16:creationId xmlns:a16="http://schemas.microsoft.com/office/drawing/2014/main" id="{2C490AAB-9B2C-604A-8E8C-EF5D6B498E13}"/>
              </a:ext>
            </a:extLst>
          </p:cNvPr>
          <p:cNvGrpSpPr/>
          <p:nvPr/>
        </p:nvGrpSpPr>
        <p:grpSpPr>
          <a:xfrm>
            <a:off x="538164" y="1643050"/>
            <a:ext cx="7677174" cy="4357717"/>
            <a:chOff x="395288" y="1285875"/>
            <a:chExt cx="8142287" cy="4658840"/>
          </a:xfrm>
        </p:grpSpPr>
        <p:graphicFrame>
          <p:nvGraphicFramePr>
            <p:cNvPr id="6" name="Object 2">
              <a:extLst>
                <a:ext uri="{FF2B5EF4-FFF2-40B4-BE49-F238E27FC236}">
                  <a16:creationId xmlns:a16="http://schemas.microsoft.com/office/drawing/2014/main" id="{BB442FD5-A7D7-D84F-9DF1-F6B4FFE47627}"/>
                </a:ext>
              </a:extLst>
            </p:cNvPr>
            <p:cNvGraphicFramePr>
              <a:graphicFrameLocks noChangeAspect="1"/>
            </p:cNvGraphicFramePr>
            <p:nvPr/>
          </p:nvGraphicFramePr>
          <p:xfrm>
            <a:off x="1241424" y="3379788"/>
            <a:ext cx="3092407" cy="2564927"/>
          </p:xfrm>
          <a:graphic>
            <a:graphicData uri="http://schemas.openxmlformats.org/presentationml/2006/ole">
              <mc:AlternateContent xmlns:mc="http://schemas.openxmlformats.org/markup-compatibility/2006">
                <mc:Choice xmlns:v="urn:schemas-microsoft-com:vml" Requires="v">
                  <p:oleObj spid="_x0000_s3117" name="文件" r:id="rId4" imgW="2930318" imgH="2443727" progId="Word.Document.8">
                    <p:embed/>
                  </p:oleObj>
                </mc:Choice>
                <mc:Fallback>
                  <p:oleObj name="文件" r:id="rId4" imgW="2930318" imgH="2443727" progId="Word.Document.8">
                    <p:embed/>
                    <p:pic>
                      <p:nvPicPr>
                        <p:cNvPr id="6" name="Object 2">
                          <a:extLst>
                            <a:ext uri="{FF2B5EF4-FFF2-40B4-BE49-F238E27FC236}">
                              <a16:creationId xmlns:a16="http://schemas.microsoft.com/office/drawing/2014/main" id="{BB442FD5-A7D7-D84F-9DF1-F6B4FFE47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24" y="3379788"/>
                          <a:ext cx="3092407" cy="2564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3">
              <a:extLst>
                <a:ext uri="{FF2B5EF4-FFF2-40B4-BE49-F238E27FC236}">
                  <a16:creationId xmlns:a16="http://schemas.microsoft.com/office/drawing/2014/main" id="{3AF8D5F0-A701-BA44-A5FF-091E3FEED0DF}"/>
                </a:ext>
              </a:extLst>
            </p:cNvPr>
            <p:cNvSpPr>
              <a:spLocks noChangeShapeType="1"/>
            </p:cNvSpPr>
            <p:nvPr/>
          </p:nvSpPr>
          <p:spPr bwMode="auto">
            <a:xfrm flipH="1">
              <a:off x="833438" y="4229100"/>
              <a:ext cx="457200" cy="0"/>
            </a:xfrm>
            <a:prstGeom prst="line">
              <a:avLst/>
            </a:prstGeom>
            <a:noFill/>
            <a:ln w="9525">
              <a:solidFill>
                <a:schemeClr val="tx1"/>
              </a:solidFill>
              <a:round/>
              <a:headEnd/>
              <a:tailEnd/>
            </a:ln>
            <a:effectLst/>
          </p:spPr>
          <p:txBody>
            <a:bodyPr wrap="none" anchor="ctr"/>
            <a:lstStyle/>
            <a:p>
              <a:endParaRPr lang="zh-TW" altLang="en-US"/>
            </a:p>
          </p:txBody>
        </p:sp>
        <p:sp>
          <p:nvSpPr>
            <p:cNvPr id="8" name="Line 4">
              <a:extLst>
                <a:ext uri="{FF2B5EF4-FFF2-40B4-BE49-F238E27FC236}">
                  <a16:creationId xmlns:a16="http://schemas.microsoft.com/office/drawing/2014/main" id="{CEC0B754-D8AE-2C48-A43A-414CC39B908E}"/>
                </a:ext>
              </a:extLst>
            </p:cNvPr>
            <p:cNvSpPr>
              <a:spLocks noChangeShapeType="1"/>
            </p:cNvSpPr>
            <p:nvPr/>
          </p:nvSpPr>
          <p:spPr bwMode="auto">
            <a:xfrm>
              <a:off x="833438" y="4229100"/>
              <a:ext cx="0" cy="6096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9" name="Line 5">
              <a:extLst>
                <a:ext uri="{FF2B5EF4-FFF2-40B4-BE49-F238E27FC236}">
                  <a16:creationId xmlns:a16="http://schemas.microsoft.com/office/drawing/2014/main" id="{15AE33C1-C323-7D46-ACF9-23DC9AAD7322}"/>
                </a:ext>
              </a:extLst>
            </p:cNvPr>
            <p:cNvSpPr>
              <a:spLocks noChangeShapeType="1"/>
            </p:cNvSpPr>
            <p:nvPr/>
          </p:nvSpPr>
          <p:spPr bwMode="auto">
            <a:xfrm flipH="1">
              <a:off x="3729038" y="4152900"/>
              <a:ext cx="228600"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0" name="Line 6">
              <a:extLst>
                <a:ext uri="{FF2B5EF4-FFF2-40B4-BE49-F238E27FC236}">
                  <a16:creationId xmlns:a16="http://schemas.microsoft.com/office/drawing/2014/main" id="{FE815DD5-AA9B-B64C-989C-B7217A8BE4EE}"/>
                </a:ext>
              </a:extLst>
            </p:cNvPr>
            <p:cNvSpPr>
              <a:spLocks noChangeShapeType="1"/>
            </p:cNvSpPr>
            <p:nvPr/>
          </p:nvSpPr>
          <p:spPr bwMode="auto">
            <a:xfrm flipH="1">
              <a:off x="4908550" y="4229100"/>
              <a:ext cx="381000" cy="0"/>
            </a:xfrm>
            <a:prstGeom prst="line">
              <a:avLst/>
            </a:prstGeom>
            <a:noFill/>
            <a:ln w="9525">
              <a:solidFill>
                <a:schemeClr val="tx1"/>
              </a:solidFill>
              <a:round/>
              <a:headEnd/>
              <a:tailEnd/>
            </a:ln>
            <a:effectLst/>
          </p:spPr>
          <p:txBody>
            <a:bodyPr wrap="none" anchor="ctr"/>
            <a:lstStyle/>
            <a:p>
              <a:endParaRPr lang="zh-TW" altLang="en-US"/>
            </a:p>
          </p:txBody>
        </p:sp>
        <p:sp>
          <p:nvSpPr>
            <p:cNvPr id="11" name="Line 7">
              <a:extLst>
                <a:ext uri="{FF2B5EF4-FFF2-40B4-BE49-F238E27FC236}">
                  <a16:creationId xmlns:a16="http://schemas.microsoft.com/office/drawing/2014/main" id="{2AC4C7AC-B00C-2341-8314-F8EEB2382083}"/>
                </a:ext>
              </a:extLst>
            </p:cNvPr>
            <p:cNvSpPr>
              <a:spLocks noChangeShapeType="1"/>
            </p:cNvSpPr>
            <p:nvPr/>
          </p:nvSpPr>
          <p:spPr bwMode="auto">
            <a:xfrm>
              <a:off x="4910138" y="4229100"/>
              <a:ext cx="0" cy="9144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2" name="Line 8">
              <a:extLst>
                <a:ext uri="{FF2B5EF4-FFF2-40B4-BE49-F238E27FC236}">
                  <a16:creationId xmlns:a16="http://schemas.microsoft.com/office/drawing/2014/main" id="{B4CAD135-0D0B-D248-96B1-864D156A7A09}"/>
                </a:ext>
              </a:extLst>
            </p:cNvPr>
            <p:cNvSpPr>
              <a:spLocks noChangeShapeType="1"/>
            </p:cNvSpPr>
            <p:nvPr/>
          </p:nvSpPr>
          <p:spPr bwMode="auto">
            <a:xfrm flipH="1">
              <a:off x="5062538" y="2298700"/>
              <a:ext cx="228600" cy="0"/>
            </a:xfrm>
            <a:prstGeom prst="line">
              <a:avLst/>
            </a:prstGeom>
            <a:noFill/>
            <a:ln w="9525">
              <a:solidFill>
                <a:schemeClr val="tx1"/>
              </a:solidFill>
              <a:round/>
              <a:headEnd/>
              <a:tailEnd/>
            </a:ln>
            <a:effectLst/>
          </p:spPr>
          <p:txBody>
            <a:bodyPr wrap="none" anchor="ctr"/>
            <a:lstStyle/>
            <a:p>
              <a:endParaRPr lang="zh-TW" altLang="en-US"/>
            </a:p>
          </p:txBody>
        </p:sp>
        <p:sp>
          <p:nvSpPr>
            <p:cNvPr id="13" name="Line 9">
              <a:extLst>
                <a:ext uri="{FF2B5EF4-FFF2-40B4-BE49-F238E27FC236}">
                  <a16:creationId xmlns:a16="http://schemas.microsoft.com/office/drawing/2014/main" id="{FDC02280-3252-9D4E-82D7-E1D178A61839}"/>
                </a:ext>
              </a:extLst>
            </p:cNvPr>
            <p:cNvSpPr>
              <a:spLocks noChangeShapeType="1"/>
            </p:cNvSpPr>
            <p:nvPr/>
          </p:nvSpPr>
          <p:spPr bwMode="auto">
            <a:xfrm flipH="1">
              <a:off x="5084763" y="2295525"/>
              <a:ext cx="0" cy="1931988"/>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4" name="Text Box 10">
              <a:extLst>
                <a:ext uri="{FF2B5EF4-FFF2-40B4-BE49-F238E27FC236}">
                  <a16:creationId xmlns:a16="http://schemas.microsoft.com/office/drawing/2014/main" id="{EC732F37-7C36-4D47-B5F6-8D162597E541}"/>
                </a:ext>
              </a:extLst>
            </p:cNvPr>
            <p:cNvSpPr txBox="1">
              <a:spLocks noChangeArrowheads="1"/>
            </p:cNvSpPr>
            <p:nvPr/>
          </p:nvSpPr>
          <p:spPr bwMode="auto">
            <a:xfrm>
              <a:off x="3957638" y="3886200"/>
              <a:ext cx="792162"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main</a:t>
              </a:r>
            </a:p>
          </p:txBody>
        </p:sp>
        <p:sp>
          <p:nvSpPr>
            <p:cNvPr id="15" name="Text Box 11">
              <a:extLst>
                <a:ext uri="{FF2B5EF4-FFF2-40B4-BE49-F238E27FC236}">
                  <a16:creationId xmlns:a16="http://schemas.microsoft.com/office/drawing/2014/main" id="{2F1E41DE-80DF-3340-B651-C1D47717E2C8}"/>
                </a:ext>
              </a:extLst>
            </p:cNvPr>
            <p:cNvSpPr txBox="1">
              <a:spLocks noChangeArrowheads="1"/>
            </p:cNvSpPr>
            <p:nvPr/>
          </p:nvSpPr>
          <p:spPr bwMode="auto">
            <a:xfrm>
              <a:off x="8099425" y="2020888"/>
              <a:ext cx="438150"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al</a:t>
              </a:r>
            </a:p>
          </p:txBody>
        </p:sp>
        <p:graphicFrame>
          <p:nvGraphicFramePr>
            <p:cNvPr id="17" name="Object 13">
              <a:extLst>
                <a:ext uri="{FF2B5EF4-FFF2-40B4-BE49-F238E27FC236}">
                  <a16:creationId xmlns:a16="http://schemas.microsoft.com/office/drawing/2014/main" id="{1443DB2C-6223-D442-914C-8F638E53B27B}"/>
                </a:ext>
              </a:extLst>
            </p:cNvPr>
            <p:cNvGraphicFramePr>
              <a:graphicFrameLocks noChangeAspect="1"/>
            </p:cNvGraphicFramePr>
            <p:nvPr/>
          </p:nvGraphicFramePr>
          <p:xfrm>
            <a:off x="5199063" y="1382713"/>
            <a:ext cx="2741612" cy="4065587"/>
          </p:xfrm>
          <a:graphic>
            <a:graphicData uri="http://schemas.openxmlformats.org/presentationml/2006/ole">
              <mc:AlternateContent xmlns:mc="http://schemas.openxmlformats.org/markup-compatibility/2006">
                <mc:Choice xmlns:v="urn:schemas-microsoft-com:vml" Requires="v">
                  <p:oleObj spid="_x0000_s3118" name="文件" r:id="rId6" imgW="2610000" imgH="4308480" progId="Word.Document.8">
                    <p:embed/>
                  </p:oleObj>
                </mc:Choice>
                <mc:Fallback>
                  <p:oleObj name="文件" r:id="rId6" imgW="2610000" imgH="4308480" progId="Word.Document.8">
                    <p:embed/>
                    <p:pic>
                      <p:nvPicPr>
                        <p:cNvPr id="17" name="Object 13">
                          <a:extLst>
                            <a:ext uri="{FF2B5EF4-FFF2-40B4-BE49-F238E27FC236}">
                              <a16:creationId xmlns:a16="http://schemas.microsoft.com/office/drawing/2014/main" id="{1443DB2C-6223-D442-914C-8F638E53B2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063" y="1382713"/>
                          <a:ext cx="2741612" cy="406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4">
              <a:extLst>
                <a:ext uri="{FF2B5EF4-FFF2-40B4-BE49-F238E27FC236}">
                  <a16:creationId xmlns:a16="http://schemas.microsoft.com/office/drawing/2014/main" id="{28A8D5F5-C8C1-C54D-B64C-D720E66775D6}"/>
                </a:ext>
              </a:extLst>
            </p:cNvPr>
            <p:cNvSpPr>
              <a:spLocks noChangeShapeType="1"/>
            </p:cNvSpPr>
            <p:nvPr/>
          </p:nvSpPr>
          <p:spPr bwMode="auto">
            <a:xfrm flipH="1">
              <a:off x="7853363" y="2268538"/>
              <a:ext cx="227012"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9" name="Text Box 15">
              <a:extLst>
                <a:ext uri="{FF2B5EF4-FFF2-40B4-BE49-F238E27FC236}">
                  <a16:creationId xmlns:a16="http://schemas.microsoft.com/office/drawing/2014/main" id="{94D4F2D9-47F5-F344-BCDF-4549EF836BEC}"/>
                </a:ext>
              </a:extLst>
            </p:cNvPr>
            <p:cNvSpPr txBox="1">
              <a:spLocks noChangeArrowheads="1"/>
            </p:cNvSpPr>
            <p:nvPr/>
          </p:nvSpPr>
          <p:spPr bwMode="auto">
            <a:xfrm>
              <a:off x="395288" y="1285875"/>
              <a:ext cx="4445000" cy="888420"/>
            </a:xfrm>
            <a:prstGeom prst="rect">
              <a:avLst/>
            </a:prstGeom>
            <a:noFill/>
            <a:ln w="9525">
              <a:noFill/>
              <a:miter lim="800000"/>
              <a:headEnd/>
              <a:tailEnd/>
            </a:ln>
            <a:effectLst/>
          </p:spPr>
          <p:txBody>
            <a:bodyPr>
              <a:spAutoFit/>
            </a:bodyPr>
            <a:lstStyle/>
            <a:p>
              <a:pPr algn="just"/>
              <a:r>
                <a:rPr lang="en-US" altLang="zh-TW" sz="2400" dirty="0"/>
                <a:t>stack frame of recursive function call </a:t>
              </a:r>
            </a:p>
          </p:txBody>
        </p:sp>
        <p:sp>
          <p:nvSpPr>
            <p:cNvPr id="20" name="Text Box 16">
              <a:extLst>
                <a:ext uri="{FF2B5EF4-FFF2-40B4-BE49-F238E27FC236}">
                  <a16:creationId xmlns:a16="http://schemas.microsoft.com/office/drawing/2014/main" id="{E0B6224D-8A0B-A94C-9A24-046BC39AA3A3}"/>
                </a:ext>
              </a:extLst>
            </p:cNvPr>
            <p:cNvSpPr txBox="1">
              <a:spLocks noChangeArrowheads="1"/>
            </p:cNvSpPr>
            <p:nvPr/>
          </p:nvSpPr>
          <p:spPr bwMode="auto">
            <a:xfrm>
              <a:off x="1403350" y="2222500"/>
              <a:ext cx="2439988" cy="457200"/>
            </a:xfrm>
            <a:prstGeom prst="rect">
              <a:avLst/>
            </a:prstGeom>
            <a:noFill/>
            <a:ln w="9525">
              <a:noFill/>
              <a:miter lim="800000"/>
              <a:headEnd/>
              <a:tailEnd/>
            </a:ln>
            <a:effectLst/>
          </p:spPr>
          <p:txBody>
            <a:bodyPr wrap="none">
              <a:spAutoFit/>
            </a:bodyPr>
            <a:lstStyle/>
            <a:p>
              <a:pPr algn="ctr"/>
              <a:r>
                <a:rPr lang="en-US" altLang="zh-TW" sz="2400" dirty="0">
                  <a:latin typeface="Times New Roman" pitchFamily="18" charset="0"/>
                </a:rPr>
                <a:t>(activation record)</a:t>
              </a:r>
            </a:p>
          </p:txBody>
        </p:sp>
        <p:sp>
          <p:nvSpPr>
            <p:cNvPr id="21" name="Text Box 17">
              <a:extLst>
                <a:ext uri="{FF2B5EF4-FFF2-40B4-BE49-F238E27FC236}">
                  <a16:creationId xmlns:a16="http://schemas.microsoft.com/office/drawing/2014/main" id="{96E22B83-3818-9042-A877-F0465B59A127}"/>
                </a:ext>
              </a:extLst>
            </p:cNvPr>
            <p:cNvSpPr txBox="1">
              <a:spLocks noChangeArrowheads="1"/>
            </p:cNvSpPr>
            <p:nvPr/>
          </p:nvSpPr>
          <p:spPr bwMode="auto">
            <a:xfrm>
              <a:off x="1258888" y="4202113"/>
              <a:ext cx="2565400" cy="336550"/>
            </a:xfrm>
            <a:prstGeom prst="rect">
              <a:avLst/>
            </a:prstGeom>
            <a:noFill/>
            <a:ln w="9525">
              <a:noFill/>
              <a:miter lim="800000"/>
              <a:headEnd/>
              <a:tailEnd/>
            </a:ln>
            <a:effectLst/>
          </p:spPr>
          <p:txBody>
            <a:bodyPr wrap="none">
              <a:spAutoFit/>
            </a:bodyPr>
            <a:lstStyle/>
            <a:p>
              <a:pPr algn="ctr"/>
              <a:r>
                <a:rPr lang="en-US" altLang="zh-TW" sz="1400" dirty="0">
                  <a:solidFill>
                    <a:srgbClr val="CC3300"/>
                  </a:solidFill>
                  <a:latin typeface="Times New Roman" pitchFamily="18" charset="0"/>
                </a:rPr>
                <a:t>stack frame of invoking function</a:t>
              </a:r>
              <a:r>
                <a:rPr lang="en-US" altLang="zh-TW" sz="1600" dirty="0">
                  <a:solidFill>
                    <a:srgbClr val="CC3300"/>
                  </a:solidFill>
                  <a:latin typeface="Times New Roman" pitchFamily="18" charset="0"/>
                </a:rPr>
                <a:t> </a:t>
              </a:r>
            </a:p>
          </p:txBody>
        </p:sp>
        <p:sp>
          <p:nvSpPr>
            <p:cNvPr id="22" name="Line 18">
              <a:extLst>
                <a:ext uri="{FF2B5EF4-FFF2-40B4-BE49-F238E27FC236}">
                  <a16:creationId xmlns:a16="http://schemas.microsoft.com/office/drawing/2014/main" id="{411F3305-A369-0B4D-AC31-1031B47D170A}"/>
                </a:ext>
              </a:extLst>
            </p:cNvPr>
            <p:cNvSpPr>
              <a:spLocks noChangeShapeType="1"/>
            </p:cNvSpPr>
            <p:nvPr/>
          </p:nvSpPr>
          <p:spPr bwMode="auto">
            <a:xfrm>
              <a:off x="5289550" y="3255963"/>
              <a:ext cx="2489200" cy="0"/>
            </a:xfrm>
            <a:prstGeom prst="line">
              <a:avLst/>
            </a:prstGeom>
            <a:noFill/>
            <a:ln w="28575">
              <a:solidFill>
                <a:srgbClr val="000000"/>
              </a:solidFill>
              <a:round/>
              <a:headEnd/>
              <a:tailEnd/>
            </a:ln>
            <a:effectLst/>
          </p:spPr>
          <p:txBody>
            <a:bodyPr wrap="none" anchor="ctr"/>
            <a:lstStyle/>
            <a:p>
              <a:endParaRPr lang="zh-TW" altLang="en-US"/>
            </a:p>
          </p:txBody>
        </p:sp>
        <p:sp>
          <p:nvSpPr>
            <p:cNvPr id="23" name="Text Box 19">
              <a:extLst>
                <a:ext uri="{FF2B5EF4-FFF2-40B4-BE49-F238E27FC236}">
                  <a16:creationId xmlns:a16="http://schemas.microsoft.com/office/drawing/2014/main" id="{E99034C4-439A-6E4E-843D-CDBC0B774E76}"/>
                </a:ext>
              </a:extLst>
            </p:cNvPr>
            <p:cNvSpPr txBox="1">
              <a:spLocks noChangeArrowheads="1"/>
            </p:cNvSpPr>
            <p:nvPr/>
          </p:nvSpPr>
          <p:spPr bwMode="auto">
            <a:xfrm>
              <a:off x="755650" y="5208588"/>
              <a:ext cx="3598863" cy="396875"/>
            </a:xfrm>
            <a:prstGeom prst="rect">
              <a:avLst/>
            </a:prstGeom>
            <a:noFill/>
            <a:ln w="9525">
              <a:noFill/>
              <a:miter lim="800000"/>
              <a:headEnd/>
              <a:tailEnd/>
            </a:ln>
            <a:effectLst/>
          </p:spPr>
          <p:txBody>
            <a:bodyPr wrap="none">
              <a:spAutoFit/>
            </a:bodyPr>
            <a:lstStyle/>
            <a:p>
              <a:pPr algn="ctr"/>
              <a:r>
                <a:rPr lang="en-US" altLang="zh-TW" sz="2000">
                  <a:solidFill>
                    <a:schemeClr val="tx2"/>
                  </a:solidFill>
                  <a:latin typeface="Times New Roman" pitchFamily="18" charset="0"/>
                </a:rPr>
                <a:t>system stack</a:t>
              </a:r>
              <a:r>
                <a:rPr lang="en-US" altLang="zh-TW" sz="2000">
                  <a:solidFill>
                    <a:schemeClr val="accent2"/>
                  </a:solidFill>
                  <a:latin typeface="Times New Roman" pitchFamily="18" charset="0"/>
                </a:rPr>
                <a:t> </a:t>
              </a:r>
              <a:r>
                <a:rPr lang="en-US" altLang="zh-TW" sz="2000">
                  <a:solidFill>
                    <a:srgbClr val="CC3300"/>
                  </a:solidFill>
                  <a:latin typeface="Times New Roman" pitchFamily="18" charset="0"/>
                </a:rPr>
                <a:t>before</a:t>
              </a:r>
              <a:r>
                <a:rPr lang="en-US" altLang="zh-TW" sz="2000">
                  <a:solidFill>
                    <a:schemeClr val="accent2"/>
                  </a:solidFill>
                  <a:latin typeface="Times New Roman" pitchFamily="18" charset="0"/>
                </a:rPr>
                <a:t> </a:t>
              </a:r>
              <a:r>
                <a:rPr lang="en-US" altLang="zh-TW" sz="2000">
                  <a:solidFill>
                    <a:schemeClr val="tx2"/>
                  </a:solidFill>
                  <a:latin typeface="Times New Roman" pitchFamily="18" charset="0"/>
                </a:rPr>
                <a:t>a1 is invoked</a:t>
              </a:r>
            </a:p>
          </p:txBody>
        </p:sp>
        <p:sp>
          <p:nvSpPr>
            <p:cNvPr id="24" name="Text Box 20">
              <a:extLst>
                <a:ext uri="{FF2B5EF4-FFF2-40B4-BE49-F238E27FC236}">
                  <a16:creationId xmlns:a16="http://schemas.microsoft.com/office/drawing/2014/main" id="{3E56C18F-F14E-0B45-A765-9AD1A97B1BC8}"/>
                </a:ext>
              </a:extLst>
            </p:cNvPr>
            <p:cNvSpPr txBox="1">
              <a:spLocks noChangeArrowheads="1"/>
            </p:cNvSpPr>
            <p:nvPr/>
          </p:nvSpPr>
          <p:spPr bwMode="auto">
            <a:xfrm>
              <a:off x="4873625" y="5183188"/>
              <a:ext cx="3414713" cy="396875"/>
            </a:xfrm>
            <a:prstGeom prst="rect">
              <a:avLst/>
            </a:prstGeom>
            <a:noFill/>
            <a:ln w="9525">
              <a:noFill/>
              <a:miter lim="800000"/>
              <a:headEnd/>
              <a:tailEnd/>
            </a:ln>
            <a:effectLst/>
          </p:spPr>
          <p:txBody>
            <a:bodyPr wrap="none">
              <a:spAutoFit/>
            </a:bodyPr>
            <a:lstStyle/>
            <a:p>
              <a:pPr algn="ctr"/>
              <a:r>
                <a:rPr lang="en-US" altLang="zh-TW" sz="2000" dirty="0">
                  <a:solidFill>
                    <a:schemeClr val="tx2"/>
                  </a:solidFill>
                  <a:latin typeface="Times New Roman" pitchFamily="18" charset="0"/>
                </a:rPr>
                <a:t>system stack</a:t>
              </a:r>
              <a:r>
                <a:rPr lang="en-US" altLang="zh-TW" sz="2000" dirty="0">
                  <a:solidFill>
                    <a:schemeClr val="accent2"/>
                  </a:solidFill>
                  <a:latin typeface="Times New Roman" pitchFamily="18" charset="0"/>
                </a:rPr>
                <a:t> </a:t>
              </a:r>
              <a:r>
                <a:rPr lang="en-US" altLang="zh-TW" sz="2000" dirty="0">
                  <a:solidFill>
                    <a:srgbClr val="CC3300"/>
                  </a:solidFill>
                  <a:latin typeface="Times New Roman" pitchFamily="18" charset="0"/>
                </a:rPr>
                <a:t>after</a:t>
              </a:r>
              <a:r>
                <a:rPr lang="en-US" altLang="zh-TW" sz="2000" dirty="0">
                  <a:solidFill>
                    <a:schemeClr val="accent2"/>
                  </a:solidFill>
                  <a:latin typeface="Times New Roman" pitchFamily="18" charset="0"/>
                </a:rPr>
                <a:t> </a:t>
              </a:r>
              <a:r>
                <a:rPr lang="en-US" altLang="zh-TW" sz="2000" dirty="0">
                  <a:solidFill>
                    <a:schemeClr val="tx2"/>
                  </a:solidFill>
                  <a:latin typeface="Times New Roman" pitchFamily="18" charset="0"/>
                </a:rPr>
                <a:t>a1 is invoked</a:t>
              </a:r>
            </a:p>
          </p:txBody>
        </p:sp>
        <p:sp>
          <p:nvSpPr>
            <p:cNvPr id="25" name="Text Box 21">
              <a:extLst>
                <a:ext uri="{FF2B5EF4-FFF2-40B4-BE49-F238E27FC236}">
                  <a16:creationId xmlns:a16="http://schemas.microsoft.com/office/drawing/2014/main" id="{B9AC02C2-43A2-FD46-835D-09C60BEA7352}"/>
                </a:ext>
              </a:extLst>
            </p:cNvPr>
            <p:cNvSpPr txBox="1">
              <a:spLocks noChangeArrowheads="1"/>
            </p:cNvSpPr>
            <p:nvPr/>
          </p:nvSpPr>
          <p:spPr bwMode="auto">
            <a:xfrm>
              <a:off x="779463" y="2714625"/>
              <a:ext cx="3702050" cy="396875"/>
            </a:xfrm>
            <a:prstGeom prst="rect">
              <a:avLst/>
            </a:prstGeom>
            <a:noFill/>
            <a:ln w="9525">
              <a:noFill/>
              <a:miter lim="800000"/>
              <a:headEnd/>
              <a:tailEnd/>
            </a:ln>
            <a:effectLst/>
          </p:spPr>
          <p:txBody>
            <a:bodyPr wrap="none">
              <a:spAutoFit/>
            </a:bodyPr>
            <a:lstStyle/>
            <a:p>
              <a:r>
                <a:rPr lang="en-US" altLang="zh-TW" sz="2000" dirty="0" err="1">
                  <a:latin typeface="Times New Roman" pitchFamily="18" charset="0"/>
                </a:rPr>
                <a:t>fp</a:t>
              </a:r>
              <a:r>
                <a:rPr lang="en-US" altLang="zh-TW" sz="2000" dirty="0">
                  <a:latin typeface="Times New Roman" pitchFamily="18" charset="0"/>
                </a:rPr>
                <a:t>: a pointer to current stack frame</a:t>
              </a:r>
            </a:p>
          </p:txBody>
        </p:sp>
      </p:grpSp>
    </p:spTree>
    <p:extLst>
      <p:ext uri="{BB962C8B-B14F-4D97-AF65-F5344CB8AC3E}">
        <p14:creationId xmlns:p14="http://schemas.microsoft.com/office/powerpoint/2010/main" val="425258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7</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1534438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E895E8-57B2-194F-BB91-1AAB050C2027}"/>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7242A70F-76EB-AD4B-9122-0EBBA3FC5046}"/>
              </a:ext>
            </a:extLst>
          </p:cNvPr>
          <p:cNvSpPr>
            <a:spLocks noGrp="1"/>
          </p:cNvSpPr>
          <p:nvPr>
            <p:ph type="title"/>
          </p:nvPr>
        </p:nvSpPr>
        <p:spPr/>
        <p:txBody>
          <a:bodyPr/>
          <a:lstStyle/>
          <a:p>
            <a:r>
              <a:rPr lang="en-US" dirty="0"/>
              <a:t>Queue</a:t>
            </a:r>
          </a:p>
        </p:txBody>
      </p:sp>
      <p:sp>
        <p:nvSpPr>
          <p:cNvPr id="4" name="Content Placeholder 3">
            <a:extLst>
              <a:ext uri="{FF2B5EF4-FFF2-40B4-BE49-F238E27FC236}">
                <a16:creationId xmlns:a16="http://schemas.microsoft.com/office/drawing/2014/main" id="{F9D947E8-8BFF-4043-AA7C-D3B838A09B2B}"/>
              </a:ext>
            </a:extLst>
          </p:cNvPr>
          <p:cNvSpPr>
            <a:spLocks noGrp="1"/>
          </p:cNvSpPr>
          <p:nvPr>
            <p:ph idx="1"/>
          </p:nvPr>
        </p:nvSpPr>
        <p:spPr/>
        <p:txBody>
          <a:bodyPr/>
          <a:lstStyle/>
          <a:p>
            <a:r>
              <a:rPr lang="en-US" altLang="zh-TW" b="0" dirty="0"/>
              <a:t>A queue is an ordered list in which insertions and deletions are made at one end called the rear and front </a:t>
            </a:r>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front</a:t>
            </a:r>
            <a:r>
              <a:rPr lang="en-US" altLang="zh-TW" dirty="0"/>
              <a:t> query</a:t>
            </a:r>
            <a:endParaRPr lang="en-US" altLang="zh-TW" b="0" dirty="0"/>
          </a:p>
          <a:p>
            <a:r>
              <a:rPr lang="en-US" altLang="zh-TW" b="0" dirty="0"/>
              <a:t>A queue is also known as a </a:t>
            </a:r>
            <a:r>
              <a:rPr lang="en-US" altLang="zh-TW" b="0" i="1" dirty="0"/>
              <a:t>First-In-First-Out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queue, in that order, then </a:t>
            </a:r>
            <a:r>
              <a:rPr lang="en-US" altLang="zh-TW" b="0" i="1" dirty="0"/>
              <a:t>A</a:t>
            </a:r>
            <a:r>
              <a:rPr lang="en-US" altLang="zh-TW" b="0" dirty="0"/>
              <a:t> is the first element we delete from the queue</a:t>
            </a:r>
            <a:endParaRPr lang="en-US" altLang="zh-TW" dirty="0"/>
          </a:p>
          <a:p>
            <a:pPr lvl="1" algn="just"/>
            <a:endParaRPr lang="en-US" altLang="zh-TW" dirty="0"/>
          </a:p>
          <a:p>
            <a:endParaRPr lang="en-US" b="0" dirty="0"/>
          </a:p>
        </p:txBody>
      </p:sp>
      <p:sp>
        <p:nvSpPr>
          <p:cNvPr id="5" name="Rectangle 4">
            <a:extLst>
              <a:ext uri="{FF2B5EF4-FFF2-40B4-BE49-F238E27FC236}">
                <a16:creationId xmlns:a16="http://schemas.microsoft.com/office/drawing/2014/main" id="{6E5814D5-3090-3D46-A752-1020301501C4}"/>
              </a:ext>
            </a:extLst>
          </p:cNvPr>
          <p:cNvSpPr>
            <a:spLocks noChangeArrowheads="1"/>
          </p:cNvSpPr>
          <p:nvPr/>
        </p:nvSpPr>
        <p:spPr bwMode="auto">
          <a:xfrm>
            <a:off x="15985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6" name="Rectangle 5">
            <a:extLst>
              <a:ext uri="{FF2B5EF4-FFF2-40B4-BE49-F238E27FC236}">
                <a16:creationId xmlns:a16="http://schemas.microsoft.com/office/drawing/2014/main" id="{8A17B36F-BCD8-1A46-9A3A-FAEFB4623FE0}"/>
              </a:ext>
            </a:extLst>
          </p:cNvPr>
          <p:cNvSpPr>
            <a:spLocks noChangeArrowheads="1"/>
          </p:cNvSpPr>
          <p:nvPr/>
        </p:nvSpPr>
        <p:spPr bwMode="auto">
          <a:xfrm>
            <a:off x="21049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7" name="Rectangle 6">
            <a:extLst>
              <a:ext uri="{FF2B5EF4-FFF2-40B4-BE49-F238E27FC236}">
                <a16:creationId xmlns:a16="http://schemas.microsoft.com/office/drawing/2014/main" id="{257C1B6D-B990-1D48-9EC6-8EE704BAE9CE}"/>
              </a:ext>
            </a:extLst>
          </p:cNvPr>
          <p:cNvSpPr>
            <a:spLocks noChangeArrowheads="1"/>
          </p:cNvSpPr>
          <p:nvPr/>
        </p:nvSpPr>
        <p:spPr bwMode="auto">
          <a:xfrm>
            <a:off x="262093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FC3AD261-7406-BF4A-81FB-888730344397}"/>
              </a:ext>
            </a:extLst>
          </p:cNvPr>
          <p:cNvSpPr>
            <a:spLocks noChangeArrowheads="1"/>
          </p:cNvSpPr>
          <p:nvPr/>
        </p:nvSpPr>
        <p:spPr bwMode="auto">
          <a:xfrm>
            <a:off x="31336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90C9420A-5EC0-A949-BF8B-D24CB2917542}"/>
              </a:ext>
            </a:extLst>
          </p:cNvPr>
          <p:cNvSpPr>
            <a:spLocks noChangeArrowheads="1"/>
          </p:cNvSpPr>
          <p:nvPr/>
        </p:nvSpPr>
        <p:spPr bwMode="auto">
          <a:xfrm>
            <a:off x="36559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08F0E124-81F4-804D-A8CE-255C66855C87}"/>
              </a:ext>
            </a:extLst>
          </p:cNvPr>
          <p:cNvSpPr>
            <a:spLocks noChangeArrowheads="1"/>
          </p:cNvSpPr>
          <p:nvPr/>
        </p:nvSpPr>
        <p:spPr bwMode="auto">
          <a:xfrm>
            <a:off x="41623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1" name="Rectangle 14">
            <a:extLst>
              <a:ext uri="{FF2B5EF4-FFF2-40B4-BE49-F238E27FC236}">
                <a16:creationId xmlns:a16="http://schemas.microsoft.com/office/drawing/2014/main" id="{5BD2E5DD-ABA6-F146-8460-4A7FD7E200ED}"/>
              </a:ext>
            </a:extLst>
          </p:cNvPr>
          <p:cNvSpPr>
            <a:spLocks noChangeArrowheads="1"/>
          </p:cNvSpPr>
          <p:nvPr/>
        </p:nvSpPr>
        <p:spPr bwMode="auto">
          <a:xfrm>
            <a:off x="72881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2" name="Text Box 15">
            <a:extLst>
              <a:ext uri="{FF2B5EF4-FFF2-40B4-BE49-F238E27FC236}">
                <a16:creationId xmlns:a16="http://schemas.microsoft.com/office/drawing/2014/main" id="{632D4A63-8E55-D548-897F-EC76FA41C434}"/>
              </a:ext>
            </a:extLst>
          </p:cNvPr>
          <p:cNvSpPr txBox="1">
            <a:spLocks noChangeArrowheads="1"/>
          </p:cNvSpPr>
          <p:nvPr/>
        </p:nvSpPr>
        <p:spPr bwMode="auto">
          <a:xfrm>
            <a:off x="1662086" y="4949502"/>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3" name="Text Box 16">
            <a:extLst>
              <a:ext uri="{FF2B5EF4-FFF2-40B4-BE49-F238E27FC236}">
                <a16:creationId xmlns:a16="http://schemas.microsoft.com/office/drawing/2014/main" id="{4C9EBF6D-B228-1545-B5B3-D9707588A88A}"/>
              </a:ext>
            </a:extLst>
          </p:cNvPr>
          <p:cNvSpPr txBox="1">
            <a:spLocks noChangeArrowheads="1"/>
          </p:cNvSpPr>
          <p:nvPr/>
        </p:nvSpPr>
        <p:spPr bwMode="auto">
          <a:xfrm>
            <a:off x="2158974" y="496061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4" name="Text Box 17">
            <a:extLst>
              <a:ext uri="{FF2B5EF4-FFF2-40B4-BE49-F238E27FC236}">
                <a16:creationId xmlns:a16="http://schemas.microsoft.com/office/drawing/2014/main" id="{400007D3-167B-C943-9AA4-8A9F53FE4A5F}"/>
              </a:ext>
            </a:extLst>
          </p:cNvPr>
          <p:cNvSpPr txBox="1">
            <a:spLocks noChangeArrowheads="1"/>
          </p:cNvSpPr>
          <p:nvPr/>
        </p:nvSpPr>
        <p:spPr bwMode="auto">
          <a:xfrm>
            <a:off x="2695549" y="4971727"/>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5" name="Text Box 18">
            <a:extLst>
              <a:ext uri="{FF2B5EF4-FFF2-40B4-BE49-F238E27FC236}">
                <a16:creationId xmlns:a16="http://schemas.microsoft.com/office/drawing/2014/main" id="{5BE789C7-500A-2C45-925C-FF9675C56387}"/>
              </a:ext>
            </a:extLst>
          </p:cNvPr>
          <p:cNvSpPr txBox="1">
            <a:spLocks noChangeArrowheads="1"/>
          </p:cNvSpPr>
          <p:nvPr/>
        </p:nvSpPr>
        <p:spPr bwMode="auto">
          <a:xfrm>
            <a:off x="7288186" y="4939977"/>
            <a:ext cx="585788"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n-1</a:t>
            </a:r>
          </a:p>
        </p:txBody>
      </p:sp>
      <p:sp>
        <p:nvSpPr>
          <p:cNvPr id="16" name="Line 20">
            <a:extLst>
              <a:ext uri="{FF2B5EF4-FFF2-40B4-BE49-F238E27FC236}">
                <a16:creationId xmlns:a16="http://schemas.microsoft.com/office/drawing/2014/main" id="{048FF2F3-A200-C34A-9F27-0DE78EB67E34}"/>
              </a:ext>
            </a:extLst>
          </p:cNvPr>
          <p:cNvSpPr>
            <a:spLocks noChangeShapeType="1"/>
          </p:cNvSpPr>
          <p:nvPr/>
        </p:nvSpPr>
        <p:spPr bwMode="auto">
          <a:xfrm>
            <a:off x="1598586" y="5344790"/>
            <a:ext cx="4614863" cy="0"/>
          </a:xfrm>
          <a:prstGeom prst="line">
            <a:avLst/>
          </a:prstGeom>
          <a:noFill/>
          <a:ln w="57150">
            <a:solidFill>
              <a:schemeClr val="tx1"/>
            </a:solidFill>
            <a:round/>
            <a:headEnd/>
            <a:tailEnd/>
          </a:ln>
        </p:spPr>
        <p:txBody>
          <a:bodyPr/>
          <a:lstStyle/>
          <a:p>
            <a:endParaRPr lang="zh-TW" altLang="en-US"/>
          </a:p>
        </p:txBody>
      </p:sp>
      <p:sp>
        <p:nvSpPr>
          <p:cNvPr id="17" name="Line 21">
            <a:extLst>
              <a:ext uri="{FF2B5EF4-FFF2-40B4-BE49-F238E27FC236}">
                <a16:creationId xmlns:a16="http://schemas.microsoft.com/office/drawing/2014/main" id="{494B06E8-2705-4C4D-9E00-3AEFAA8F576F}"/>
              </a:ext>
            </a:extLst>
          </p:cNvPr>
          <p:cNvSpPr>
            <a:spLocks noChangeShapeType="1"/>
          </p:cNvSpPr>
          <p:nvPr/>
        </p:nvSpPr>
        <p:spPr bwMode="auto">
          <a:xfrm>
            <a:off x="1598586" y="4859015"/>
            <a:ext cx="4614863" cy="0"/>
          </a:xfrm>
          <a:prstGeom prst="line">
            <a:avLst/>
          </a:prstGeom>
          <a:noFill/>
          <a:ln w="57150">
            <a:solidFill>
              <a:schemeClr val="tx1"/>
            </a:solidFill>
            <a:round/>
            <a:headEnd/>
            <a:tailEnd/>
          </a:ln>
        </p:spPr>
        <p:txBody>
          <a:bodyPr/>
          <a:lstStyle/>
          <a:p>
            <a:endParaRPr lang="zh-TW" altLang="en-US"/>
          </a:p>
        </p:txBody>
      </p:sp>
      <p:sp>
        <p:nvSpPr>
          <p:cNvPr id="18" name="Line 22">
            <a:extLst>
              <a:ext uri="{FF2B5EF4-FFF2-40B4-BE49-F238E27FC236}">
                <a16:creationId xmlns:a16="http://schemas.microsoft.com/office/drawing/2014/main" id="{39C2BE9C-A350-6D49-811B-47C291BB68CB}"/>
              </a:ext>
            </a:extLst>
          </p:cNvPr>
          <p:cNvSpPr>
            <a:spLocks noChangeShapeType="1"/>
          </p:cNvSpPr>
          <p:nvPr/>
        </p:nvSpPr>
        <p:spPr bwMode="auto">
          <a:xfrm flipH="1">
            <a:off x="6513486" y="50955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9" name="Line 23">
            <a:extLst>
              <a:ext uri="{FF2B5EF4-FFF2-40B4-BE49-F238E27FC236}">
                <a16:creationId xmlns:a16="http://schemas.microsoft.com/office/drawing/2014/main" id="{320FFE82-2904-604B-B220-F79743C4D77F}"/>
              </a:ext>
            </a:extLst>
          </p:cNvPr>
          <p:cNvSpPr>
            <a:spLocks noChangeShapeType="1"/>
          </p:cNvSpPr>
          <p:nvPr/>
        </p:nvSpPr>
        <p:spPr bwMode="auto">
          <a:xfrm flipH="1">
            <a:off x="785786" y="51209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20" name="Line 24">
            <a:extLst>
              <a:ext uri="{FF2B5EF4-FFF2-40B4-BE49-F238E27FC236}">
                <a16:creationId xmlns:a16="http://schemas.microsoft.com/office/drawing/2014/main" id="{07C48EC0-C5EC-D049-B978-28B9A60E521B}"/>
              </a:ext>
            </a:extLst>
          </p:cNvPr>
          <p:cNvSpPr>
            <a:spLocks noChangeShapeType="1"/>
          </p:cNvSpPr>
          <p:nvPr/>
        </p:nvSpPr>
        <p:spPr bwMode="auto">
          <a:xfrm flipV="1">
            <a:off x="1804961" y="54575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1" name="Line 25">
            <a:extLst>
              <a:ext uri="{FF2B5EF4-FFF2-40B4-BE49-F238E27FC236}">
                <a16:creationId xmlns:a16="http://schemas.microsoft.com/office/drawing/2014/main" id="{8E3DB989-F835-A546-8959-4D635D8448E4}"/>
              </a:ext>
            </a:extLst>
          </p:cNvPr>
          <p:cNvSpPr>
            <a:spLocks noChangeShapeType="1"/>
          </p:cNvSpPr>
          <p:nvPr/>
        </p:nvSpPr>
        <p:spPr bwMode="auto">
          <a:xfrm flipV="1">
            <a:off x="4421161" y="54321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2" name="Text Box 26">
            <a:extLst>
              <a:ext uri="{FF2B5EF4-FFF2-40B4-BE49-F238E27FC236}">
                <a16:creationId xmlns:a16="http://schemas.microsoft.com/office/drawing/2014/main" id="{7E24C874-8943-824A-9CED-4D760CBF807D}"/>
              </a:ext>
            </a:extLst>
          </p:cNvPr>
          <p:cNvSpPr txBox="1">
            <a:spLocks noChangeArrowheads="1"/>
          </p:cNvSpPr>
          <p:nvPr/>
        </p:nvSpPr>
        <p:spPr bwMode="auto">
          <a:xfrm>
            <a:off x="1525561" y="5762302"/>
            <a:ext cx="6477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front</a:t>
            </a:r>
          </a:p>
        </p:txBody>
      </p:sp>
      <p:sp>
        <p:nvSpPr>
          <p:cNvPr id="23" name="Text Box 27">
            <a:extLst>
              <a:ext uri="{FF2B5EF4-FFF2-40B4-BE49-F238E27FC236}">
                <a16:creationId xmlns:a16="http://schemas.microsoft.com/office/drawing/2014/main" id="{61C62B75-C826-334F-BC54-3F024C4A6B2D}"/>
              </a:ext>
            </a:extLst>
          </p:cNvPr>
          <p:cNvSpPr txBox="1">
            <a:spLocks noChangeArrowheads="1"/>
          </p:cNvSpPr>
          <p:nvPr/>
        </p:nvSpPr>
        <p:spPr bwMode="auto">
          <a:xfrm>
            <a:off x="4167161" y="5724202"/>
            <a:ext cx="5588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rear</a:t>
            </a:r>
          </a:p>
        </p:txBody>
      </p:sp>
      <p:sp>
        <p:nvSpPr>
          <p:cNvPr id="24" name="Rectangle 28">
            <a:extLst>
              <a:ext uri="{FF2B5EF4-FFF2-40B4-BE49-F238E27FC236}">
                <a16:creationId xmlns:a16="http://schemas.microsoft.com/office/drawing/2014/main" id="{F45BD1DC-E246-C147-8DFE-F2300FA945C3}"/>
              </a:ext>
            </a:extLst>
          </p:cNvPr>
          <p:cNvSpPr>
            <a:spLocks noChangeArrowheads="1"/>
          </p:cNvSpPr>
          <p:nvPr/>
        </p:nvSpPr>
        <p:spPr bwMode="auto">
          <a:xfrm>
            <a:off x="4670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
        <p:nvSpPr>
          <p:cNvPr id="25" name="Rectangle 29">
            <a:extLst>
              <a:ext uri="{FF2B5EF4-FFF2-40B4-BE49-F238E27FC236}">
                <a16:creationId xmlns:a16="http://schemas.microsoft.com/office/drawing/2014/main" id="{C34205BD-ED3E-CB4E-991B-DA45CB66ED6B}"/>
              </a:ext>
            </a:extLst>
          </p:cNvPr>
          <p:cNvSpPr>
            <a:spLocks noChangeArrowheads="1"/>
          </p:cNvSpPr>
          <p:nvPr/>
        </p:nvSpPr>
        <p:spPr bwMode="auto">
          <a:xfrm>
            <a:off x="5686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Tree>
    <p:extLst>
      <p:ext uri="{BB962C8B-B14F-4D97-AF65-F5344CB8AC3E}">
        <p14:creationId xmlns:p14="http://schemas.microsoft.com/office/powerpoint/2010/main" val="112480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7EF44-1A36-6047-AD67-3C9A02865E3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6D0CD7A-E2F8-3C4D-A8FB-A8425B6C36F3}"/>
              </a:ext>
            </a:extLst>
          </p:cNvPr>
          <p:cNvSpPr>
            <a:spLocks noGrp="1"/>
          </p:cNvSpPr>
          <p:nvPr>
            <p:ph type="title"/>
          </p:nvPr>
        </p:nvSpPr>
        <p:spPr/>
        <p:txBody>
          <a:bodyPr/>
          <a:lstStyle/>
          <a:p>
            <a:r>
              <a:rPr lang="en-US" dirty="0"/>
              <a:t>Visualization of Queue</a:t>
            </a:r>
          </a:p>
        </p:txBody>
      </p:sp>
      <p:sp>
        <p:nvSpPr>
          <p:cNvPr id="4" name="Content Placeholder 3">
            <a:extLst>
              <a:ext uri="{FF2B5EF4-FFF2-40B4-BE49-F238E27FC236}">
                <a16:creationId xmlns:a16="http://schemas.microsoft.com/office/drawing/2014/main" id="{34B6BAA6-2F8E-0049-BE4E-4C96C564B403}"/>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front</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5" name="Line 4">
            <a:extLst>
              <a:ext uri="{FF2B5EF4-FFF2-40B4-BE49-F238E27FC236}">
                <a16:creationId xmlns:a16="http://schemas.microsoft.com/office/drawing/2014/main" id="{EE358887-9D18-9343-91D7-95D2F611D74E}"/>
              </a:ext>
            </a:extLst>
          </p:cNvPr>
          <p:cNvSpPr>
            <a:spLocks noChangeShapeType="1"/>
          </p:cNvSpPr>
          <p:nvPr/>
        </p:nvSpPr>
        <p:spPr bwMode="auto">
          <a:xfrm>
            <a:off x="2427567" y="3523233"/>
            <a:ext cx="0" cy="1973262"/>
          </a:xfrm>
          <a:prstGeom prst="line">
            <a:avLst/>
          </a:prstGeom>
          <a:noFill/>
          <a:ln w="38100">
            <a:solidFill>
              <a:schemeClr val="tx1"/>
            </a:solidFill>
            <a:round/>
            <a:headEnd/>
            <a:tailEnd/>
          </a:ln>
        </p:spPr>
        <p:txBody>
          <a:bodyPr/>
          <a:lstStyle/>
          <a:p>
            <a:endParaRPr lang="zh-TW" altLang="en-US"/>
          </a:p>
        </p:txBody>
      </p:sp>
      <p:sp>
        <p:nvSpPr>
          <p:cNvPr id="6" name="Line 5">
            <a:extLst>
              <a:ext uri="{FF2B5EF4-FFF2-40B4-BE49-F238E27FC236}">
                <a16:creationId xmlns:a16="http://schemas.microsoft.com/office/drawing/2014/main" id="{584F8E06-4741-404A-9606-B801DD439A0C}"/>
              </a:ext>
            </a:extLst>
          </p:cNvPr>
          <p:cNvSpPr>
            <a:spLocks noChangeShapeType="1"/>
          </p:cNvSpPr>
          <p:nvPr/>
        </p:nvSpPr>
        <p:spPr bwMode="auto">
          <a:xfrm>
            <a:off x="3657880" y="3526408"/>
            <a:ext cx="0" cy="1973262"/>
          </a:xfrm>
          <a:prstGeom prst="line">
            <a:avLst/>
          </a:prstGeom>
          <a:noFill/>
          <a:ln w="38100">
            <a:solidFill>
              <a:schemeClr val="tx1"/>
            </a:solidFill>
            <a:round/>
            <a:headEnd/>
            <a:tailEnd/>
          </a:ln>
        </p:spPr>
        <p:txBody>
          <a:bodyPr/>
          <a:lstStyle/>
          <a:p>
            <a:endParaRPr lang="zh-TW" altLang="en-US"/>
          </a:p>
        </p:txBody>
      </p:sp>
      <p:sp>
        <p:nvSpPr>
          <p:cNvPr id="7" name="Line 6">
            <a:extLst>
              <a:ext uri="{FF2B5EF4-FFF2-40B4-BE49-F238E27FC236}">
                <a16:creationId xmlns:a16="http://schemas.microsoft.com/office/drawing/2014/main" id="{6F2E7D9D-F6E1-574F-8558-BEDB1192F0ED}"/>
              </a:ext>
            </a:extLst>
          </p:cNvPr>
          <p:cNvSpPr>
            <a:spLocks noChangeShapeType="1"/>
          </p:cNvSpPr>
          <p:nvPr/>
        </p:nvSpPr>
        <p:spPr bwMode="auto">
          <a:xfrm>
            <a:off x="2425980" y="5480620"/>
            <a:ext cx="1233487" cy="0"/>
          </a:xfrm>
          <a:prstGeom prst="line">
            <a:avLst/>
          </a:prstGeom>
          <a:noFill/>
          <a:ln w="38100">
            <a:solidFill>
              <a:schemeClr val="tx1"/>
            </a:solidFill>
            <a:round/>
            <a:headEnd/>
            <a:tailEnd/>
          </a:ln>
        </p:spPr>
        <p:txBody>
          <a:bodyPr/>
          <a:lstStyle/>
          <a:p>
            <a:endParaRPr lang="zh-TW" altLang="en-US"/>
          </a:p>
        </p:txBody>
      </p:sp>
      <p:sp>
        <p:nvSpPr>
          <p:cNvPr id="8" name="Rectangle 7">
            <a:extLst>
              <a:ext uri="{FF2B5EF4-FFF2-40B4-BE49-F238E27FC236}">
                <a16:creationId xmlns:a16="http://schemas.microsoft.com/office/drawing/2014/main" id="{52D95766-BF67-AB4A-A125-F7A7CDED5253}"/>
              </a:ext>
            </a:extLst>
          </p:cNvPr>
          <p:cNvSpPr>
            <a:spLocks noChangeArrowheads="1"/>
          </p:cNvSpPr>
          <p:nvPr/>
        </p:nvSpPr>
        <p:spPr bwMode="auto">
          <a:xfrm>
            <a:off x="2443442" y="51027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8DF8317C-EAD4-F440-B7A4-A36F80850950}"/>
              </a:ext>
            </a:extLst>
          </p:cNvPr>
          <p:cNvSpPr>
            <a:spLocks noChangeArrowheads="1"/>
          </p:cNvSpPr>
          <p:nvPr/>
        </p:nvSpPr>
        <p:spPr bwMode="auto">
          <a:xfrm>
            <a:off x="2443442" y="4728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8277127A-58D1-4042-83D2-A3DCA733C6E4}"/>
              </a:ext>
            </a:extLst>
          </p:cNvPr>
          <p:cNvSpPr>
            <a:spLocks noChangeArrowheads="1"/>
          </p:cNvSpPr>
          <p:nvPr/>
        </p:nvSpPr>
        <p:spPr bwMode="auto">
          <a:xfrm>
            <a:off x="2443442" y="4347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1" name="Text Box 11">
            <a:extLst>
              <a:ext uri="{FF2B5EF4-FFF2-40B4-BE49-F238E27FC236}">
                <a16:creationId xmlns:a16="http://schemas.microsoft.com/office/drawing/2014/main" id="{98608C9E-551A-D74B-9310-60C6823B0189}"/>
              </a:ext>
            </a:extLst>
          </p:cNvPr>
          <p:cNvSpPr txBox="1">
            <a:spLocks noChangeArrowheads="1"/>
          </p:cNvSpPr>
          <p:nvPr/>
        </p:nvSpPr>
        <p:spPr bwMode="auto">
          <a:xfrm>
            <a:off x="2856192" y="5121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2" name="Text Box 12">
            <a:extLst>
              <a:ext uri="{FF2B5EF4-FFF2-40B4-BE49-F238E27FC236}">
                <a16:creationId xmlns:a16="http://schemas.microsoft.com/office/drawing/2014/main" id="{FB682196-EC40-F74C-A82A-284F66F4AC88}"/>
              </a:ext>
            </a:extLst>
          </p:cNvPr>
          <p:cNvSpPr txBox="1">
            <a:spLocks noChangeArrowheads="1"/>
          </p:cNvSpPr>
          <p:nvPr/>
        </p:nvSpPr>
        <p:spPr bwMode="auto">
          <a:xfrm>
            <a:off x="2875242" y="4728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3" name="Text Box 13">
            <a:extLst>
              <a:ext uri="{FF2B5EF4-FFF2-40B4-BE49-F238E27FC236}">
                <a16:creationId xmlns:a16="http://schemas.microsoft.com/office/drawing/2014/main" id="{27BDEB1C-5640-F14B-AEBA-D197EBC00CFC}"/>
              </a:ext>
            </a:extLst>
          </p:cNvPr>
          <p:cNvSpPr txBox="1">
            <a:spLocks noChangeArrowheads="1"/>
          </p:cNvSpPr>
          <p:nvPr/>
        </p:nvSpPr>
        <p:spPr bwMode="auto">
          <a:xfrm>
            <a:off x="2875242" y="4347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4" name="Rectangle 13">
            <a:extLst>
              <a:ext uri="{FF2B5EF4-FFF2-40B4-BE49-F238E27FC236}">
                <a16:creationId xmlns:a16="http://schemas.microsoft.com/office/drawing/2014/main" id="{AAE1F5C8-D1FE-A24A-8A89-4E733A2F4A19}"/>
              </a:ext>
            </a:extLst>
          </p:cNvPr>
          <p:cNvSpPr>
            <a:spLocks noChangeArrowheads="1"/>
          </p:cNvSpPr>
          <p:nvPr/>
        </p:nvSpPr>
        <p:spPr bwMode="auto">
          <a:xfrm>
            <a:off x="2462492" y="29945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5" name="Line 15">
            <a:extLst>
              <a:ext uri="{FF2B5EF4-FFF2-40B4-BE49-F238E27FC236}">
                <a16:creationId xmlns:a16="http://schemas.microsoft.com/office/drawing/2014/main" id="{8641B317-204A-FB4D-9407-19F63EF2700E}"/>
              </a:ext>
            </a:extLst>
          </p:cNvPr>
          <p:cNvSpPr>
            <a:spLocks noChangeShapeType="1"/>
          </p:cNvSpPr>
          <p:nvPr/>
        </p:nvSpPr>
        <p:spPr bwMode="auto">
          <a:xfrm>
            <a:off x="3033992" y="3324795"/>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16" name="Text Box 17">
            <a:extLst>
              <a:ext uri="{FF2B5EF4-FFF2-40B4-BE49-F238E27FC236}">
                <a16:creationId xmlns:a16="http://schemas.microsoft.com/office/drawing/2014/main" id="{25C00455-2D24-B84D-BABA-16BA73587110}"/>
              </a:ext>
            </a:extLst>
          </p:cNvPr>
          <p:cNvSpPr txBox="1">
            <a:spLocks noChangeArrowheads="1"/>
          </p:cNvSpPr>
          <p:nvPr/>
        </p:nvSpPr>
        <p:spPr bwMode="auto">
          <a:xfrm>
            <a:off x="2726017" y="5550470"/>
            <a:ext cx="1338263" cy="366713"/>
          </a:xfrm>
          <a:prstGeom prst="rect">
            <a:avLst/>
          </a:prstGeom>
          <a:noFill/>
          <a:ln w="9525">
            <a:noFill/>
            <a:miter lim="800000"/>
            <a:headEnd/>
            <a:tailEnd/>
          </a:ln>
        </p:spPr>
        <p:txBody>
          <a:bodyPr wrap="none">
            <a:spAutoFit/>
          </a:bodyPr>
          <a:lstStyle/>
          <a:p>
            <a:r>
              <a:rPr lang="en-US" altLang="zh-TW"/>
              <a:t>Push (Add)</a:t>
            </a:r>
          </a:p>
        </p:txBody>
      </p:sp>
      <p:sp>
        <p:nvSpPr>
          <p:cNvPr id="17" name="Line 18">
            <a:extLst>
              <a:ext uri="{FF2B5EF4-FFF2-40B4-BE49-F238E27FC236}">
                <a16:creationId xmlns:a16="http://schemas.microsoft.com/office/drawing/2014/main" id="{FC12CB72-78B4-AD4E-88A3-E6CE6FD181B8}"/>
              </a:ext>
            </a:extLst>
          </p:cNvPr>
          <p:cNvSpPr>
            <a:spLocks noChangeShapeType="1"/>
          </p:cNvSpPr>
          <p:nvPr/>
        </p:nvSpPr>
        <p:spPr bwMode="auto">
          <a:xfrm>
            <a:off x="5132667" y="3535933"/>
            <a:ext cx="0" cy="1973262"/>
          </a:xfrm>
          <a:prstGeom prst="line">
            <a:avLst/>
          </a:prstGeom>
          <a:noFill/>
          <a:ln w="38100">
            <a:solidFill>
              <a:schemeClr val="tx1"/>
            </a:solidFill>
            <a:round/>
            <a:headEnd/>
            <a:tailEnd/>
          </a:ln>
        </p:spPr>
        <p:txBody>
          <a:bodyPr/>
          <a:lstStyle/>
          <a:p>
            <a:endParaRPr lang="zh-TW" altLang="en-US"/>
          </a:p>
        </p:txBody>
      </p:sp>
      <p:sp>
        <p:nvSpPr>
          <p:cNvPr id="18" name="Line 19">
            <a:extLst>
              <a:ext uri="{FF2B5EF4-FFF2-40B4-BE49-F238E27FC236}">
                <a16:creationId xmlns:a16="http://schemas.microsoft.com/office/drawing/2014/main" id="{52DAA730-EFB5-D148-B00A-F89DE52270E2}"/>
              </a:ext>
            </a:extLst>
          </p:cNvPr>
          <p:cNvSpPr>
            <a:spLocks noChangeShapeType="1"/>
          </p:cNvSpPr>
          <p:nvPr/>
        </p:nvSpPr>
        <p:spPr bwMode="auto">
          <a:xfrm>
            <a:off x="6362980" y="3539108"/>
            <a:ext cx="0" cy="1973262"/>
          </a:xfrm>
          <a:prstGeom prst="line">
            <a:avLst/>
          </a:prstGeom>
          <a:noFill/>
          <a:ln w="38100">
            <a:solidFill>
              <a:schemeClr val="tx1"/>
            </a:solidFill>
            <a:round/>
            <a:headEnd/>
            <a:tailEnd/>
          </a:ln>
        </p:spPr>
        <p:txBody>
          <a:bodyPr/>
          <a:lstStyle/>
          <a:p>
            <a:endParaRPr lang="zh-TW" altLang="en-US"/>
          </a:p>
        </p:txBody>
      </p:sp>
      <p:sp>
        <p:nvSpPr>
          <p:cNvPr id="19" name="Line 20">
            <a:extLst>
              <a:ext uri="{FF2B5EF4-FFF2-40B4-BE49-F238E27FC236}">
                <a16:creationId xmlns:a16="http://schemas.microsoft.com/office/drawing/2014/main" id="{9B672D2B-F42B-0440-A3A5-163A41ECD1BA}"/>
              </a:ext>
            </a:extLst>
          </p:cNvPr>
          <p:cNvSpPr>
            <a:spLocks noChangeShapeType="1"/>
          </p:cNvSpPr>
          <p:nvPr/>
        </p:nvSpPr>
        <p:spPr bwMode="auto">
          <a:xfrm>
            <a:off x="5131080" y="5493320"/>
            <a:ext cx="1233487" cy="0"/>
          </a:xfrm>
          <a:prstGeom prst="line">
            <a:avLst/>
          </a:prstGeom>
          <a:noFill/>
          <a:ln w="38100">
            <a:solidFill>
              <a:schemeClr val="tx1"/>
            </a:solidFill>
            <a:round/>
            <a:headEnd/>
            <a:tailEnd/>
          </a:ln>
        </p:spPr>
        <p:txBody>
          <a:bodyPr/>
          <a:lstStyle/>
          <a:p>
            <a:endParaRPr lang="zh-TW" altLang="en-US"/>
          </a:p>
        </p:txBody>
      </p:sp>
      <p:sp>
        <p:nvSpPr>
          <p:cNvPr id="20" name="Rectangle 21">
            <a:extLst>
              <a:ext uri="{FF2B5EF4-FFF2-40B4-BE49-F238E27FC236}">
                <a16:creationId xmlns:a16="http://schemas.microsoft.com/office/drawing/2014/main" id="{2BD0BB89-C245-3B45-B2BF-67CCEB03A944}"/>
              </a:ext>
            </a:extLst>
          </p:cNvPr>
          <p:cNvSpPr>
            <a:spLocks noChangeArrowheads="1"/>
          </p:cNvSpPr>
          <p:nvPr/>
        </p:nvSpPr>
        <p:spPr bwMode="auto">
          <a:xfrm>
            <a:off x="5148542" y="51154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1" name="Rectangle 22">
            <a:extLst>
              <a:ext uri="{FF2B5EF4-FFF2-40B4-BE49-F238E27FC236}">
                <a16:creationId xmlns:a16="http://schemas.microsoft.com/office/drawing/2014/main" id="{41F3561E-93CF-8C46-AF2E-2D4A2631FF45}"/>
              </a:ext>
            </a:extLst>
          </p:cNvPr>
          <p:cNvSpPr>
            <a:spLocks noChangeArrowheads="1"/>
          </p:cNvSpPr>
          <p:nvPr/>
        </p:nvSpPr>
        <p:spPr bwMode="auto">
          <a:xfrm>
            <a:off x="5148542" y="4740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2" name="Rectangle 23">
            <a:extLst>
              <a:ext uri="{FF2B5EF4-FFF2-40B4-BE49-F238E27FC236}">
                <a16:creationId xmlns:a16="http://schemas.microsoft.com/office/drawing/2014/main" id="{05624BE4-4EAE-AF4E-90E9-7FB5450EDB76}"/>
              </a:ext>
            </a:extLst>
          </p:cNvPr>
          <p:cNvSpPr>
            <a:spLocks noChangeArrowheads="1"/>
          </p:cNvSpPr>
          <p:nvPr/>
        </p:nvSpPr>
        <p:spPr bwMode="auto">
          <a:xfrm>
            <a:off x="5148542" y="4359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3" name="Text Box 24">
            <a:extLst>
              <a:ext uri="{FF2B5EF4-FFF2-40B4-BE49-F238E27FC236}">
                <a16:creationId xmlns:a16="http://schemas.microsoft.com/office/drawing/2014/main" id="{C48C461B-5976-3343-90E0-80BE84906BB6}"/>
              </a:ext>
            </a:extLst>
          </p:cNvPr>
          <p:cNvSpPr txBox="1">
            <a:spLocks noChangeArrowheads="1"/>
          </p:cNvSpPr>
          <p:nvPr/>
        </p:nvSpPr>
        <p:spPr bwMode="auto">
          <a:xfrm>
            <a:off x="5561292" y="51345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24" name="Text Box 25">
            <a:extLst>
              <a:ext uri="{FF2B5EF4-FFF2-40B4-BE49-F238E27FC236}">
                <a16:creationId xmlns:a16="http://schemas.microsoft.com/office/drawing/2014/main" id="{94E57DA1-DFF6-C44E-A821-B2ED49BA0B91}"/>
              </a:ext>
            </a:extLst>
          </p:cNvPr>
          <p:cNvSpPr txBox="1">
            <a:spLocks noChangeArrowheads="1"/>
          </p:cNvSpPr>
          <p:nvPr/>
        </p:nvSpPr>
        <p:spPr bwMode="auto">
          <a:xfrm>
            <a:off x="5580342" y="4740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25" name="Text Box 26">
            <a:extLst>
              <a:ext uri="{FF2B5EF4-FFF2-40B4-BE49-F238E27FC236}">
                <a16:creationId xmlns:a16="http://schemas.microsoft.com/office/drawing/2014/main" id="{6F08990B-31AB-A34E-AF45-ECB0930BEAB4}"/>
              </a:ext>
            </a:extLst>
          </p:cNvPr>
          <p:cNvSpPr txBox="1">
            <a:spLocks noChangeArrowheads="1"/>
          </p:cNvSpPr>
          <p:nvPr/>
        </p:nvSpPr>
        <p:spPr bwMode="auto">
          <a:xfrm>
            <a:off x="5580342" y="4359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26" name="Rectangle 27">
            <a:extLst>
              <a:ext uri="{FF2B5EF4-FFF2-40B4-BE49-F238E27FC236}">
                <a16:creationId xmlns:a16="http://schemas.microsoft.com/office/drawing/2014/main" id="{390CF6D9-F417-B342-99A0-FCE16BDB9560}"/>
              </a:ext>
            </a:extLst>
          </p:cNvPr>
          <p:cNvSpPr>
            <a:spLocks noChangeArrowheads="1"/>
          </p:cNvSpPr>
          <p:nvPr/>
        </p:nvSpPr>
        <p:spPr bwMode="auto">
          <a:xfrm>
            <a:off x="5154892" y="3978213"/>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7" name="Line 28">
            <a:extLst>
              <a:ext uri="{FF2B5EF4-FFF2-40B4-BE49-F238E27FC236}">
                <a16:creationId xmlns:a16="http://schemas.microsoft.com/office/drawing/2014/main" id="{70B21815-8F89-074A-85D3-C90388BA9B41}"/>
              </a:ext>
            </a:extLst>
          </p:cNvPr>
          <p:cNvSpPr>
            <a:spLocks noChangeShapeType="1"/>
          </p:cNvSpPr>
          <p:nvPr/>
        </p:nvSpPr>
        <p:spPr bwMode="auto">
          <a:xfrm flipV="1">
            <a:off x="6218528" y="5321887"/>
            <a:ext cx="642942" cy="0"/>
          </a:xfrm>
          <a:prstGeom prst="line">
            <a:avLst/>
          </a:prstGeom>
          <a:noFill/>
          <a:ln w="57150">
            <a:solidFill>
              <a:schemeClr val="folHlink"/>
            </a:solidFill>
            <a:round/>
            <a:headEnd/>
            <a:tailEnd type="triangle" w="med" len="med"/>
          </a:ln>
        </p:spPr>
        <p:txBody>
          <a:bodyPr/>
          <a:lstStyle/>
          <a:p>
            <a:endParaRPr lang="zh-TW" altLang="en-US"/>
          </a:p>
        </p:txBody>
      </p:sp>
      <p:sp>
        <p:nvSpPr>
          <p:cNvPr id="28" name="Text Box 40">
            <a:extLst>
              <a:ext uri="{FF2B5EF4-FFF2-40B4-BE49-F238E27FC236}">
                <a16:creationId xmlns:a16="http://schemas.microsoft.com/office/drawing/2014/main" id="{C2733D9D-3A71-FC4C-AFA3-F9AFA1DBE82A}"/>
              </a:ext>
            </a:extLst>
          </p:cNvPr>
          <p:cNvSpPr txBox="1">
            <a:spLocks noChangeArrowheads="1"/>
          </p:cNvSpPr>
          <p:nvPr/>
        </p:nvSpPr>
        <p:spPr bwMode="auto">
          <a:xfrm>
            <a:off x="5405717" y="5588570"/>
            <a:ext cx="1493838" cy="366713"/>
          </a:xfrm>
          <a:prstGeom prst="rect">
            <a:avLst/>
          </a:prstGeom>
          <a:noFill/>
          <a:ln w="9525">
            <a:noFill/>
            <a:miter lim="800000"/>
            <a:headEnd/>
            <a:tailEnd/>
          </a:ln>
        </p:spPr>
        <p:txBody>
          <a:bodyPr wrap="none">
            <a:spAutoFit/>
          </a:bodyPr>
          <a:lstStyle/>
          <a:p>
            <a:r>
              <a:rPr lang="en-US" altLang="zh-TW"/>
              <a:t>Pop (Delete)</a:t>
            </a:r>
          </a:p>
        </p:txBody>
      </p:sp>
      <p:sp>
        <p:nvSpPr>
          <p:cNvPr id="29" name="Text Box 41">
            <a:extLst>
              <a:ext uri="{FF2B5EF4-FFF2-40B4-BE49-F238E27FC236}">
                <a16:creationId xmlns:a16="http://schemas.microsoft.com/office/drawing/2014/main" id="{E8663C85-7B24-5443-9290-F47CC0268994}"/>
              </a:ext>
            </a:extLst>
          </p:cNvPr>
          <p:cNvSpPr txBox="1">
            <a:spLocks noChangeArrowheads="1"/>
          </p:cNvSpPr>
          <p:nvPr/>
        </p:nvSpPr>
        <p:spPr bwMode="auto">
          <a:xfrm>
            <a:off x="2862542" y="29882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30" name="Text Box 42">
            <a:extLst>
              <a:ext uri="{FF2B5EF4-FFF2-40B4-BE49-F238E27FC236}">
                <a16:creationId xmlns:a16="http://schemas.microsoft.com/office/drawing/2014/main" id="{8BF909F7-F49E-1046-8472-931621A74599}"/>
              </a:ext>
            </a:extLst>
          </p:cNvPr>
          <p:cNvSpPr txBox="1">
            <a:spLocks noChangeArrowheads="1"/>
          </p:cNvSpPr>
          <p:nvPr/>
        </p:nvSpPr>
        <p:spPr bwMode="auto">
          <a:xfrm>
            <a:off x="5580342" y="3971557"/>
            <a:ext cx="368300" cy="336550"/>
          </a:xfrm>
          <a:prstGeom prst="rect">
            <a:avLst/>
          </a:prstGeom>
          <a:noFill/>
          <a:ln w="9525">
            <a:noFill/>
            <a:miter lim="800000"/>
            <a:headEnd/>
            <a:tailEnd/>
          </a:ln>
        </p:spPr>
        <p:txBody>
          <a:bodyPr>
            <a:spAutoFit/>
          </a:bodyPr>
          <a:lstStyle/>
          <a:p>
            <a:pPr>
              <a:spcBef>
                <a:spcPct val="50000"/>
              </a:spcBef>
            </a:pPr>
            <a:r>
              <a:rPr lang="en-US" altLang="zh-TW" sz="1600" dirty="0">
                <a:latin typeface="Times New Roman" pitchFamily="18" charset="0"/>
              </a:rPr>
              <a:t>a</a:t>
            </a:r>
            <a:r>
              <a:rPr lang="en-US" altLang="zh-TW" sz="1600" baseline="-25000" dirty="0">
                <a:latin typeface="Times New Roman" pitchFamily="18" charset="0"/>
              </a:rPr>
              <a:t>3</a:t>
            </a:r>
          </a:p>
        </p:txBody>
      </p:sp>
    </p:spTree>
    <p:extLst>
      <p:ext uri="{BB962C8B-B14F-4D97-AF65-F5344CB8AC3E}">
        <p14:creationId xmlns:p14="http://schemas.microsoft.com/office/powerpoint/2010/main" val="1384834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6278</TotalTime>
  <Words>2050</Words>
  <Application>Microsoft Macintosh PowerPoint</Application>
  <PresentationFormat>On-screen Show (4:3)</PresentationFormat>
  <Paragraphs>292</Paragraphs>
  <Slides>34</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San serif</vt:lpstr>
      <vt:lpstr>San serif</vt:lpstr>
      <vt:lpstr>Sen sarif</vt:lpstr>
      <vt:lpstr>Arial</vt:lpstr>
      <vt:lpstr>Calibri</vt:lpstr>
      <vt:lpstr>Courier New</vt:lpstr>
      <vt:lpstr>Times New Roman</vt:lpstr>
      <vt:lpstr>Wingdings</vt:lpstr>
      <vt:lpstr>Office Theme</vt:lpstr>
      <vt:lpstr>文件</vt:lpstr>
      <vt:lpstr>Lecture 12: Stack and Queue</vt:lpstr>
      <vt:lpstr>Announcement</vt:lpstr>
      <vt:lpstr>Stack</vt:lpstr>
      <vt:lpstr>Visualization of Stack</vt:lpstr>
      <vt:lpstr>std::stack</vt:lpstr>
      <vt:lpstr>Application: Recursion Stack Frame</vt:lpstr>
      <vt:lpstr>PowerPoint Presentation</vt:lpstr>
      <vt:lpstr>Queue</vt:lpstr>
      <vt:lpstr>Visualization of Queue</vt:lpstr>
      <vt:lpstr>std::queue</vt:lpstr>
      <vt:lpstr>Example: Parenthesis Problem</vt:lpstr>
      <vt:lpstr>Applications </vt:lpstr>
      <vt:lpstr>So, by how?</vt:lpstr>
      <vt:lpstr>Property</vt:lpstr>
      <vt:lpstr>Recursive Validness</vt:lpstr>
      <vt:lpstr>Recursive Validness</vt:lpstr>
      <vt:lpstr>Recursive Validness</vt:lpstr>
      <vt:lpstr>Recursive Validness</vt:lpstr>
      <vt:lpstr>PowerPoint Presentation</vt:lpstr>
      <vt:lpstr>Algorithm</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Complexity</vt:lpstr>
      <vt:lpstr>LAB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764</cp:revision>
  <dcterms:created xsi:type="dcterms:W3CDTF">2020-01-09T06:22:26Z</dcterms:created>
  <dcterms:modified xsi:type="dcterms:W3CDTF">2021-12-02T23:53:38Z</dcterms:modified>
</cp:coreProperties>
</file>